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93" r:id="rId3"/>
    <p:sldId id="257" r:id="rId4"/>
    <p:sldId id="281" r:id="rId5"/>
    <p:sldId id="258" r:id="rId6"/>
    <p:sldId id="259" r:id="rId7"/>
    <p:sldId id="260" r:id="rId8"/>
    <p:sldId id="282" r:id="rId9"/>
    <p:sldId id="261" r:id="rId10"/>
    <p:sldId id="283" r:id="rId11"/>
    <p:sldId id="262" r:id="rId12"/>
    <p:sldId id="284" r:id="rId13"/>
    <p:sldId id="285" r:id="rId14"/>
    <p:sldId id="263" r:id="rId15"/>
    <p:sldId id="264" r:id="rId16"/>
    <p:sldId id="286" r:id="rId17"/>
    <p:sldId id="265" r:id="rId18"/>
    <p:sldId id="287" r:id="rId19"/>
    <p:sldId id="266" r:id="rId20"/>
    <p:sldId id="288" r:id="rId21"/>
    <p:sldId id="267" r:id="rId22"/>
    <p:sldId id="268" r:id="rId23"/>
    <p:sldId id="289" r:id="rId24"/>
    <p:sldId id="269" r:id="rId25"/>
    <p:sldId id="270" r:id="rId26"/>
    <p:sldId id="290" r:id="rId27"/>
    <p:sldId id="271" r:id="rId28"/>
    <p:sldId id="291" r:id="rId29"/>
    <p:sldId id="272" r:id="rId30"/>
    <p:sldId id="273" r:id="rId31"/>
    <p:sldId id="292" r:id="rId32"/>
    <p:sldId id="274" r:id="rId33"/>
    <p:sldId id="275" r:id="rId34"/>
    <p:sldId id="294" r:id="rId35"/>
    <p:sldId id="280" r:id="rId36"/>
    <p:sldId id="276" r:id="rId37"/>
    <p:sldId id="279" r:id="rId38"/>
    <p:sldId id="277" r:id="rId39"/>
    <p:sldId id="278" r:id="rId40"/>
  </p:sldIdLst>
  <p:sldSz cx="18288000" cy="10287000"/>
  <p:notesSz cx="6858000" cy="9144000"/>
  <p:embeddedFontLst>
    <p:embeddedFont>
      <p:font typeface="Calibri" panose="020F0502020204030204" pitchFamily="34" charset="0"/>
      <p:regular r:id="rId41"/>
      <p:bold r:id="rId42"/>
      <p:italic r:id="rId43"/>
      <p:boldItalic r:id="rId44"/>
    </p:embeddedFont>
    <p:embeddedFont>
      <p:font typeface="Cambria Math" panose="02040503050406030204" pitchFamily="18" charset="0"/>
      <p:regular r:id="rId45"/>
    </p:embeddedFont>
    <p:embeddedFont>
      <p:font typeface="DM Sans" panose="020B0604020202020204" charset="0"/>
      <p:regular r:id="rId46"/>
    </p:embeddedFont>
    <p:embeddedFont>
      <p:font typeface="DM Sans Bold" panose="020B0604020202020204" charset="0"/>
      <p:regular r:id="rId47"/>
    </p:embeddedFont>
    <p:embeddedFont>
      <p:font typeface="DM Sans Bold Italics" panose="020B0604020202020204" charset="0"/>
      <p:regular r:id="rId48"/>
    </p:embeddedFont>
    <p:embeddedFont>
      <p:font typeface="Roboto" panose="02000000000000000000" pitchFamily="2" charset="0"/>
      <p:regular r:id="rId49"/>
      <p:bold r:id="rId50"/>
      <p:italic r:id="rId51"/>
      <p:boldItalic r:id="rId52"/>
    </p:embeddedFont>
    <p:embeddedFont>
      <p:font typeface="Roboto Bold" panose="02000000000000000000" pitchFamily="2" charset="0"/>
      <p:regular r:id="rId53"/>
      <p:bold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708" y="3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svg"/><Relationship Id="rId7"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image" Target="../media/image2.png"/><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7.pn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270.pn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1FB7557-2ED4-451E-A76C-3DFA46D17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5300"/>
            <a:ext cx="18288000" cy="11759184"/>
          </a:xfrm>
          <a:prstGeom prst="rect">
            <a:avLst/>
          </a:prstGeom>
        </p:spPr>
      </p:pic>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5"/>
            <a:stretch>
              <a:fillRect/>
            </a:stretch>
          </a:blipFill>
        </p:spPr>
      </p:sp>
      <p:sp>
        <p:nvSpPr>
          <p:cNvPr id="7" name="TextBox 7"/>
          <p:cNvSpPr txBox="1"/>
          <p:nvPr/>
        </p:nvSpPr>
        <p:spPr>
          <a:xfrm>
            <a:off x="7806781" y="1472434"/>
            <a:ext cx="11906252" cy="1024890"/>
          </a:xfrm>
          <a:prstGeom prst="rect">
            <a:avLst/>
          </a:prstGeom>
        </p:spPr>
        <p:txBody>
          <a:bodyPr lIns="0" tIns="0" rIns="0" bIns="0" rtlCol="0" anchor="t">
            <a:spAutoFit/>
          </a:bodyPr>
          <a:lstStyle/>
          <a:p>
            <a:pPr marL="0" lvl="0" indent="0" algn="ctr">
              <a:lnSpc>
                <a:spcPts val="8280"/>
              </a:lnSpc>
              <a:spcBef>
                <a:spcPct val="0"/>
              </a:spcBef>
            </a:pPr>
            <a:r>
              <a:rPr lang="en-US" sz="6000" b="1" spc="588">
                <a:solidFill>
                  <a:srgbClr val="F7ED04"/>
                </a:solidFill>
                <a:latin typeface="Roboto Bold"/>
                <a:ea typeface="Roboto Bold"/>
                <a:cs typeface="Roboto Bold"/>
                <a:sym typeface="Roboto Bold"/>
              </a:rPr>
              <a:t>VẬT LÍ NHIỆT</a:t>
            </a:r>
          </a:p>
        </p:txBody>
      </p:sp>
      <p:sp>
        <p:nvSpPr>
          <p:cNvPr id="8" name="TextBox 8"/>
          <p:cNvSpPr txBox="1"/>
          <p:nvPr/>
        </p:nvSpPr>
        <p:spPr>
          <a:xfrm>
            <a:off x="6781800" y="97190"/>
            <a:ext cx="11906252" cy="1375244"/>
          </a:xfrm>
          <a:prstGeom prst="rect">
            <a:avLst/>
          </a:prstGeom>
        </p:spPr>
        <p:txBody>
          <a:bodyPr lIns="0" tIns="0" rIns="0" bIns="0" rtlCol="0" anchor="t">
            <a:spAutoFit/>
          </a:bodyPr>
          <a:lstStyle/>
          <a:p>
            <a:pPr algn="ctr">
              <a:lnSpc>
                <a:spcPts val="11280"/>
              </a:lnSpc>
            </a:pPr>
            <a:r>
              <a:rPr lang="en-US" sz="8173" b="1" spc="2002">
                <a:solidFill>
                  <a:srgbClr val="FF7828"/>
                </a:solidFill>
                <a:latin typeface="DM Sans Bold"/>
                <a:ea typeface="DM Sans Bold"/>
                <a:cs typeface="DM Sans Bold"/>
                <a:sym typeface="DM Sans Bold"/>
              </a:rPr>
              <a:t>CH</a:t>
            </a:r>
            <a:r>
              <a:rPr lang="vi-VN" sz="8173" b="1" spc="2002">
                <a:solidFill>
                  <a:srgbClr val="FF7828"/>
                </a:solidFill>
                <a:latin typeface="DM Sans Bold"/>
                <a:ea typeface="DM Sans Bold"/>
                <a:cs typeface="DM Sans Bold"/>
                <a:sym typeface="DM Sans Bold"/>
              </a:rPr>
              <a:t>Ư</a:t>
            </a:r>
            <a:r>
              <a:rPr lang="en-US" sz="8173" b="1" spc="2002">
                <a:solidFill>
                  <a:srgbClr val="FF7828"/>
                </a:solidFill>
                <a:latin typeface="DM Sans Bold"/>
                <a:ea typeface="DM Sans Bold"/>
                <a:cs typeface="DM Sans Bold"/>
                <a:sym typeface="DM Sans Bold"/>
              </a:rPr>
              <a:t>ƠNG 1</a:t>
            </a:r>
          </a:p>
        </p:txBody>
      </p:sp>
      <p:sp>
        <p:nvSpPr>
          <p:cNvPr id="9" name="TextBox 9"/>
          <p:cNvSpPr txBox="1"/>
          <p:nvPr/>
        </p:nvSpPr>
        <p:spPr>
          <a:xfrm>
            <a:off x="2818631" y="8393096"/>
            <a:ext cx="12615137" cy="251390"/>
          </a:xfrm>
          <a:prstGeom prst="rect">
            <a:avLst/>
          </a:prstGeom>
        </p:spPr>
        <p:txBody>
          <a:bodyPr lIns="0" tIns="0" rIns="0" bIns="0" rtlCol="0" anchor="t">
            <a:spAutoFit/>
          </a:bodyPr>
          <a:lstStyle/>
          <a:p>
            <a:pPr marL="0" lvl="0" indent="0" algn="ctr">
              <a:lnSpc>
                <a:spcPts val="2074"/>
              </a:lnSpc>
              <a:spcBef>
                <a:spcPct val="0"/>
              </a:spcBef>
            </a:pPr>
            <a:r>
              <a:rPr lang="en-US" sz="1503" spc="123">
                <a:solidFill>
                  <a:srgbClr val="F5FFF5"/>
                </a:solidFill>
                <a:latin typeface="DM Sans"/>
                <a:ea typeface="DM Sans"/>
                <a:cs typeface="DM Sans"/>
                <a:sym typeface="DM Sans"/>
              </a:rPr>
              <a:t>www.vatlytoanthu.com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8207327" y="3375266"/>
            <a:ext cx="11250212" cy="7495454"/>
          </a:xfrm>
          <a:custGeom>
            <a:avLst/>
            <a:gdLst/>
            <a:ahLst/>
            <a:cxnLst/>
            <a:rect l="l" t="t" r="r" b="b"/>
            <a:pathLst>
              <a:path w="11250212" h="7495454">
                <a:moveTo>
                  <a:pt x="0" y="0"/>
                </a:moveTo>
                <a:lnTo>
                  <a:pt x="11250212" y="0"/>
                </a:lnTo>
                <a:lnTo>
                  <a:pt x="11250212" y="7495454"/>
                </a:lnTo>
                <a:lnTo>
                  <a:pt x="0" y="7495454"/>
                </a:lnTo>
                <a:lnTo>
                  <a:pt x="0" y="0"/>
                </a:lnTo>
                <a:close/>
              </a:path>
            </a:pathLst>
          </a:custGeom>
          <a:blipFill>
            <a:blip r:embed="rId5"/>
            <a:stretch>
              <a:fillRect/>
            </a:stretch>
          </a:blipFill>
        </p:spPr>
      </p:sp>
      <p:sp>
        <p:nvSpPr>
          <p:cNvPr id="6" name="Freeform 6"/>
          <p:cNvSpPr/>
          <p:nvPr/>
        </p:nvSpPr>
        <p:spPr>
          <a:xfrm>
            <a:off x="-3225920" y="3375266"/>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6"/>
            <a:stretch>
              <a:fillRect/>
            </a:stretch>
          </a:blipFill>
        </p:spPr>
      </p:sp>
      <p:sp>
        <p:nvSpPr>
          <p:cNvPr id="7" name="TextBox 7"/>
          <p:cNvSpPr txBox="1"/>
          <p:nvPr/>
        </p:nvSpPr>
        <p:spPr>
          <a:xfrm>
            <a:off x="3190874" y="2087318"/>
            <a:ext cx="11906252" cy="1024890"/>
          </a:xfrm>
          <a:prstGeom prst="rect">
            <a:avLst/>
          </a:prstGeom>
        </p:spPr>
        <p:txBody>
          <a:bodyPr lIns="0" tIns="0" rIns="0" bIns="0" rtlCol="0" anchor="t">
            <a:spAutoFit/>
          </a:bodyPr>
          <a:lstStyle/>
          <a:p>
            <a:pPr marL="0" lvl="0" indent="0" algn="ctr">
              <a:lnSpc>
                <a:spcPts val="8280"/>
              </a:lnSpc>
              <a:spcBef>
                <a:spcPct val="0"/>
              </a:spcBef>
            </a:pPr>
            <a:r>
              <a:rPr lang="en-US" sz="6000" b="1" spc="588">
                <a:solidFill>
                  <a:srgbClr val="F7ED04"/>
                </a:solidFill>
                <a:latin typeface="Roboto Bold"/>
                <a:ea typeface="Roboto Bold"/>
                <a:cs typeface="Roboto Bold"/>
                <a:sym typeface="Roboto Bold"/>
              </a:rPr>
              <a:t>SỰ CHUYỂN THỂ</a:t>
            </a:r>
          </a:p>
        </p:txBody>
      </p:sp>
      <p:sp>
        <p:nvSpPr>
          <p:cNvPr id="8" name="TextBox 8"/>
          <p:cNvSpPr txBox="1"/>
          <p:nvPr/>
        </p:nvSpPr>
        <p:spPr>
          <a:xfrm>
            <a:off x="2950140" y="563317"/>
            <a:ext cx="11906252" cy="1375244"/>
          </a:xfrm>
          <a:prstGeom prst="rect">
            <a:avLst/>
          </a:prstGeom>
        </p:spPr>
        <p:txBody>
          <a:bodyPr lIns="0" tIns="0" rIns="0" bIns="0" rtlCol="0" anchor="t">
            <a:spAutoFit/>
          </a:bodyPr>
          <a:lstStyle/>
          <a:p>
            <a:pPr algn="ctr">
              <a:lnSpc>
                <a:spcPts val="11280"/>
              </a:lnSpc>
            </a:pPr>
            <a:r>
              <a:rPr lang="en-US" sz="8173" b="1" spc="2002">
                <a:solidFill>
                  <a:srgbClr val="FF7828"/>
                </a:solidFill>
                <a:latin typeface="DM Sans Bold"/>
                <a:ea typeface="DM Sans Bold"/>
                <a:cs typeface="DM Sans Bold"/>
                <a:sym typeface="DM Sans Bold"/>
              </a:rPr>
              <a:t>BÀI 1:</a:t>
            </a:r>
          </a:p>
        </p:txBody>
      </p:sp>
      <p:sp>
        <p:nvSpPr>
          <p:cNvPr id="9" name="TextBox 9"/>
          <p:cNvSpPr txBox="1"/>
          <p:nvPr/>
        </p:nvSpPr>
        <p:spPr>
          <a:xfrm>
            <a:off x="2818631" y="8393096"/>
            <a:ext cx="12615137" cy="251390"/>
          </a:xfrm>
          <a:prstGeom prst="rect">
            <a:avLst/>
          </a:prstGeom>
        </p:spPr>
        <p:txBody>
          <a:bodyPr lIns="0" tIns="0" rIns="0" bIns="0" rtlCol="0" anchor="t">
            <a:spAutoFit/>
          </a:bodyPr>
          <a:lstStyle/>
          <a:p>
            <a:pPr marL="0" lvl="0" indent="0" algn="ctr">
              <a:lnSpc>
                <a:spcPts val="2074"/>
              </a:lnSpc>
              <a:spcBef>
                <a:spcPct val="0"/>
              </a:spcBef>
            </a:pPr>
            <a:r>
              <a:rPr lang="en-US" sz="1503" spc="123">
                <a:solidFill>
                  <a:srgbClr val="F5FFF5"/>
                </a:solidFill>
                <a:latin typeface="DM Sans"/>
                <a:ea typeface="DM Sans"/>
                <a:cs typeface="DM Sans"/>
                <a:sym typeface="DM Sans"/>
              </a:rPr>
              <a:t>www.vatlytoanthu.com</a:t>
            </a:r>
          </a:p>
        </p:txBody>
      </p:sp>
    </p:spTree>
    <p:extLst>
      <p:ext uri="{BB962C8B-B14F-4D97-AF65-F5344CB8AC3E}">
        <p14:creationId xmlns:p14="http://schemas.microsoft.com/office/powerpoint/2010/main" val="722259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alphaModFix amt="49000"/>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alphaModFix amt="51000"/>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493233" y="2452488"/>
            <a:ext cx="16230600" cy="7222617"/>
          </a:xfrm>
          <a:custGeom>
            <a:avLst/>
            <a:gdLst/>
            <a:ahLst/>
            <a:cxnLst/>
            <a:rect l="l" t="t" r="r" b="b"/>
            <a:pathLst>
              <a:path w="16230600" h="7222617">
                <a:moveTo>
                  <a:pt x="0" y="0"/>
                </a:moveTo>
                <a:lnTo>
                  <a:pt x="16230600" y="0"/>
                </a:lnTo>
                <a:lnTo>
                  <a:pt x="16230600" y="7222617"/>
                </a:lnTo>
                <a:lnTo>
                  <a:pt x="0" y="7222617"/>
                </a:lnTo>
                <a:lnTo>
                  <a:pt x="0" y="0"/>
                </a:lnTo>
                <a:close/>
              </a:path>
            </a:pathLst>
          </a:custGeom>
          <a:blipFill>
            <a:blip r:embed="rId5"/>
            <a:stretch>
              <a:fillRect/>
            </a:stretch>
          </a:blipFill>
        </p:spPr>
      </p:sp>
      <p:sp>
        <p:nvSpPr>
          <p:cNvPr id="6" name="Freeform 6"/>
          <p:cNvSpPr/>
          <p:nvPr/>
        </p:nvSpPr>
        <p:spPr>
          <a:xfrm>
            <a:off x="7852180" y="2452488"/>
            <a:ext cx="16230600" cy="8115300"/>
          </a:xfrm>
          <a:custGeom>
            <a:avLst/>
            <a:gdLst/>
            <a:ahLst/>
            <a:cxnLst/>
            <a:rect l="l" t="t" r="r" b="b"/>
            <a:pathLst>
              <a:path w="16230600" h="8115300">
                <a:moveTo>
                  <a:pt x="0" y="0"/>
                </a:moveTo>
                <a:lnTo>
                  <a:pt x="16230600" y="0"/>
                </a:lnTo>
                <a:lnTo>
                  <a:pt x="16230600" y="8115300"/>
                </a:lnTo>
                <a:lnTo>
                  <a:pt x="0" y="8115300"/>
                </a:lnTo>
                <a:lnTo>
                  <a:pt x="0" y="0"/>
                </a:lnTo>
                <a:close/>
              </a:path>
            </a:pathLst>
          </a:custGeom>
          <a:blipFill>
            <a:blip r:embed="rId6"/>
            <a:stretch>
              <a:fillRect/>
            </a:stretch>
          </a:blipFill>
        </p:spPr>
      </p:sp>
      <p:sp>
        <p:nvSpPr>
          <p:cNvPr id="7" name="TextBox 7"/>
          <p:cNvSpPr txBox="1"/>
          <p:nvPr/>
        </p:nvSpPr>
        <p:spPr>
          <a:xfrm>
            <a:off x="1028700" y="680500"/>
            <a:ext cx="15159665" cy="629724"/>
          </a:xfrm>
          <a:prstGeom prst="rect">
            <a:avLst/>
          </a:prstGeom>
        </p:spPr>
        <p:txBody>
          <a:bodyPr lIns="0" tIns="0" rIns="0" bIns="0" rtlCol="0" anchor="t">
            <a:spAutoFit/>
          </a:bodyPr>
          <a:lstStyle/>
          <a:p>
            <a:pPr marL="0" lvl="0" indent="0" algn="ctr">
              <a:lnSpc>
                <a:spcPts val="5110"/>
              </a:lnSpc>
              <a:spcBef>
                <a:spcPct val="0"/>
              </a:spcBef>
            </a:pPr>
            <a:r>
              <a:rPr lang="en-US" sz="3702" b="1" spc="303">
                <a:solidFill>
                  <a:srgbClr val="FF7828"/>
                </a:solidFill>
                <a:latin typeface="Roboto Bold"/>
                <a:ea typeface="Roboto Bold"/>
                <a:cs typeface="Roboto Bold"/>
                <a:sym typeface="Roboto Bold"/>
              </a:rPr>
              <a:t>I. MÔ HÌNH ĐỘNG HỌC PHÂN TỬ VÀ CẤU TRÚC VẬT CHẤT</a:t>
            </a:r>
          </a:p>
        </p:txBody>
      </p:sp>
      <p:sp>
        <p:nvSpPr>
          <p:cNvPr id="8" name="TextBox 8"/>
          <p:cNvSpPr txBox="1"/>
          <p:nvPr/>
        </p:nvSpPr>
        <p:spPr>
          <a:xfrm>
            <a:off x="2533591" y="1447441"/>
            <a:ext cx="7027763" cy="629724"/>
          </a:xfrm>
          <a:prstGeom prst="rect">
            <a:avLst/>
          </a:prstGeom>
        </p:spPr>
        <p:txBody>
          <a:bodyPr lIns="0" tIns="0" rIns="0" bIns="0" rtlCol="0" anchor="t">
            <a:spAutoFit/>
          </a:bodyPr>
          <a:lstStyle/>
          <a:p>
            <a:pPr algn="ctr">
              <a:lnSpc>
                <a:spcPts val="5110"/>
              </a:lnSpc>
              <a:spcBef>
                <a:spcPct val="0"/>
              </a:spcBef>
            </a:pPr>
            <a:r>
              <a:rPr lang="en-US" sz="3702" spc="303">
                <a:solidFill>
                  <a:srgbClr val="F7ED04"/>
                </a:solidFill>
                <a:latin typeface="Roboto"/>
                <a:ea typeface="Roboto"/>
                <a:cs typeface="Roboto"/>
                <a:sym typeface="Roboto"/>
              </a:rPr>
              <a:t>1. Mô hình động học phân tử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alphaModFix amt="49000"/>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alphaModFix amt="51000"/>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7" name="TextBox 7"/>
          <p:cNvSpPr txBox="1"/>
          <p:nvPr/>
        </p:nvSpPr>
        <p:spPr>
          <a:xfrm>
            <a:off x="1028700" y="680500"/>
            <a:ext cx="15159665" cy="629724"/>
          </a:xfrm>
          <a:prstGeom prst="rect">
            <a:avLst/>
          </a:prstGeom>
        </p:spPr>
        <p:txBody>
          <a:bodyPr lIns="0" tIns="0" rIns="0" bIns="0" rtlCol="0" anchor="t">
            <a:spAutoFit/>
          </a:bodyPr>
          <a:lstStyle/>
          <a:p>
            <a:pPr marL="0" lvl="0" indent="0" algn="ctr">
              <a:lnSpc>
                <a:spcPts val="5110"/>
              </a:lnSpc>
              <a:spcBef>
                <a:spcPct val="0"/>
              </a:spcBef>
            </a:pPr>
            <a:r>
              <a:rPr lang="en-US" sz="3702" b="1" spc="303">
                <a:solidFill>
                  <a:srgbClr val="FF7828"/>
                </a:solidFill>
                <a:latin typeface="Roboto Bold"/>
                <a:ea typeface="Roboto Bold"/>
                <a:cs typeface="Roboto Bold"/>
                <a:sym typeface="Roboto Bold"/>
              </a:rPr>
              <a:t>I. MÔ HÌNH ĐỘNG HỌC PHÂN TỬ VÀ CẤU TRÚC VẬT CHẤT</a:t>
            </a:r>
          </a:p>
        </p:txBody>
      </p:sp>
      <p:sp>
        <p:nvSpPr>
          <p:cNvPr id="8" name="TextBox 8"/>
          <p:cNvSpPr txBox="1"/>
          <p:nvPr/>
        </p:nvSpPr>
        <p:spPr>
          <a:xfrm>
            <a:off x="2533591" y="1447441"/>
            <a:ext cx="7027763" cy="629724"/>
          </a:xfrm>
          <a:prstGeom prst="rect">
            <a:avLst/>
          </a:prstGeom>
        </p:spPr>
        <p:txBody>
          <a:bodyPr lIns="0" tIns="0" rIns="0" bIns="0" rtlCol="0" anchor="t">
            <a:spAutoFit/>
          </a:bodyPr>
          <a:lstStyle/>
          <a:p>
            <a:pPr algn="ctr">
              <a:lnSpc>
                <a:spcPts val="5110"/>
              </a:lnSpc>
              <a:spcBef>
                <a:spcPct val="0"/>
              </a:spcBef>
            </a:pPr>
            <a:r>
              <a:rPr lang="en-US" sz="3702" spc="303">
                <a:solidFill>
                  <a:srgbClr val="F7ED04"/>
                </a:solidFill>
                <a:latin typeface="Roboto"/>
                <a:ea typeface="Roboto"/>
                <a:cs typeface="Roboto"/>
                <a:sym typeface="Roboto"/>
              </a:rPr>
              <a:t>1. Mô hình động học phân tử</a:t>
            </a:r>
          </a:p>
        </p:txBody>
      </p:sp>
      <p:sp>
        <p:nvSpPr>
          <p:cNvPr id="9" name="TextBox 9"/>
          <p:cNvSpPr txBox="1"/>
          <p:nvPr/>
        </p:nvSpPr>
        <p:spPr>
          <a:xfrm>
            <a:off x="3026072" y="2578610"/>
            <a:ext cx="12235855" cy="629724"/>
          </a:xfrm>
          <a:prstGeom prst="rect">
            <a:avLst/>
          </a:prstGeom>
        </p:spPr>
        <p:txBody>
          <a:bodyPr lIns="0" tIns="0" rIns="0" bIns="0" rtlCol="0" anchor="t">
            <a:spAutoFit/>
          </a:bodyPr>
          <a:lstStyle/>
          <a:p>
            <a:pPr algn="ctr">
              <a:lnSpc>
                <a:spcPts val="5110"/>
              </a:lnSpc>
              <a:spcBef>
                <a:spcPct val="0"/>
              </a:spcBef>
            </a:pPr>
            <a:r>
              <a:rPr lang="en-US" sz="3702" spc="303">
                <a:solidFill>
                  <a:srgbClr val="F5FFF5"/>
                </a:solidFill>
                <a:latin typeface="DM Sans"/>
                <a:ea typeface="DM Sans"/>
                <a:cs typeface="DM Sans"/>
                <a:sym typeface="DM Sans"/>
              </a:rPr>
              <a:t>Nội dung cơ bản của mô hình động học phân tử:</a:t>
            </a:r>
          </a:p>
        </p:txBody>
      </p:sp>
      <p:sp>
        <p:nvSpPr>
          <p:cNvPr id="10" name="TextBox 10"/>
          <p:cNvSpPr txBox="1"/>
          <p:nvPr/>
        </p:nvSpPr>
        <p:spPr>
          <a:xfrm>
            <a:off x="1345743" y="3713160"/>
            <a:ext cx="16431223" cy="4634598"/>
          </a:xfrm>
          <a:prstGeom prst="rect">
            <a:avLst/>
          </a:prstGeom>
        </p:spPr>
        <p:txBody>
          <a:bodyPr lIns="0" tIns="0" rIns="0" bIns="0" rtlCol="0" anchor="t">
            <a:spAutoFit/>
          </a:bodyPr>
          <a:lstStyle/>
          <a:p>
            <a:pPr algn="l">
              <a:lnSpc>
                <a:spcPts val="5246"/>
              </a:lnSpc>
              <a:spcBef>
                <a:spcPct val="0"/>
              </a:spcBef>
            </a:pPr>
            <a:r>
              <a:rPr lang="en-US" sz="3801" spc="311">
                <a:solidFill>
                  <a:srgbClr val="F5FFF5"/>
                </a:solidFill>
                <a:latin typeface="DM Sans"/>
                <a:ea typeface="DM Sans"/>
                <a:cs typeface="DM Sans"/>
                <a:sym typeface="DM Sans"/>
              </a:rPr>
              <a:t>- Vật chất được cấu tạo bởi một số rất lớn những hạt có kích thước rất nhỏ gọi là phân tử. Giữa các phân tử có khoảng cách.</a:t>
            </a:r>
          </a:p>
          <a:p>
            <a:pPr algn="l">
              <a:lnSpc>
                <a:spcPts val="5246"/>
              </a:lnSpc>
              <a:spcBef>
                <a:spcPct val="0"/>
              </a:spcBef>
            </a:pPr>
            <a:r>
              <a:rPr lang="en-US" sz="3801" spc="311">
                <a:solidFill>
                  <a:srgbClr val="F5FFF5"/>
                </a:solidFill>
                <a:latin typeface="DM Sans"/>
                <a:ea typeface="DM Sans"/>
                <a:cs typeface="DM Sans"/>
                <a:sym typeface="DM Sans"/>
              </a:rPr>
              <a:t> - Các phân tử chuyển động không ngừng, chuyển động này gọi là chuyển động nhiệt. Các phân tử chuyển động nhiệt càng nhanh thì nhiệt độ của vật càng cao.</a:t>
            </a:r>
          </a:p>
          <a:p>
            <a:pPr algn="l">
              <a:lnSpc>
                <a:spcPts val="5246"/>
              </a:lnSpc>
              <a:spcBef>
                <a:spcPct val="0"/>
              </a:spcBef>
            </a:pPr>
            <a:r>
              <a:rPr lang="en-US" sz="3801" spc="311">
                <a:solidFill>
                  <a:srgbClr val="F5FFF5"/>
                </a:solidFill>
                <a:latin typeface="DM Sans"/>
                <a:ea typeface="DM Sans"/>
                <a:cs typeface="DM Sans"/>
                <a:sym typeface="DM Sans"/>
              </a:rPr>
              <a:t> - Giữa các phân tử có các lực tương tác (lực hút và lực đẩy).</a:t>
            </a:r>
          </a:p>
        </p:txBody>
      </p:sp>
    </p:spTree>
    <p:extLst>
      <p:ext uri="{BB962C8B-B14F-4D97-AF65-F5344CB8AC3E}">
        <p14:creationId xmlns:p14="http://schemas.microsoft.com/office/powerpoint/2010/main" val="396126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124438" y="1012668"/>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5"/>
            <a:stretch>
              <a:fillRect/>
            </a:stretch>
          </a:blipFill>
        </p:spPr>
      </p:sp>
      <p:sp>
        <p:nvSpPr>
          <p:cNvPr id="6" name="Freeform 6"/>
          <p:cNvSpPr/>
          <p:nvPr/>
        </p:nvSpPr>
        <p:spPr>
          <a:xfrm>
            <a:off x="8422442" y="989082"/>
            <a:ext cx="12169464" cy="8229600"/>
          </a:xfrm>
          <a:custGeom>
            <a:avLst/>
            <a:gdLst/>
            <a:ahLst/>
            <a:cxnLst/>
            <a:rect l="l" t="t" r="r" b="b"/>
            <a:pathLst>
              <a:path w="12169464" h="8229600">
                <a:moveTo>
                  <a:pt x="0" y="0"/>
                </a:moveTo>
                <a:lnTo>
                  <a:pt x="12169464" y="0"/>
                </a:lnTo>
                <a:lnTo>
                  <a:pt x="12169464" y="8229600"/>
                </a:lnTo>
                <a:lnTo>
                  <a:pt x="0" y="8229600"/>
                </a:lnTo>
                <a:lnTo>
                  <a:pt x="0" y="0"/>
                </a:lnTo>
                <a:close/>
              </a:path>
            </a:pathLst>
          </a:custGeom>
          <a:blipFill>
            <a:blip r:embed="rId6"/>
            <a:stretch>
              <a:fillRect/>
            </a:stretch>
          </a:blipFill>
        </p:spPr>
      </p:sp>
      <p:sp>
        <p:nvSpPr>
          <p:cNvPr id="7" name="Freeform 7"/>
          <p:cNvSpPr/>
          <p:nvPr/>
        </p:nvSpPr>
        <p:spPr>
          <a:xfrm>
            <a:off x="4661553" y="2073729"/>
            <a:ext cx="7987150" cy="8229600"/>
          </a:xfrm>
          <a:custGeom>
            <a:avLst/>
            <a:gdLst/>
            <a:ahLst/>
            <a:cxnLst/>
            <a:rect l="l" t="t" r="r" b="b"/>
            <a:pathLst>
              <a:path w="8857588" h="9594865">
                <a:moveTo>
                  <a:pt x="0" y="0"/>
                </a:moveTo>
                <a:lnTo>
                  <a:pt x="8857588" y="0"/>
                </a:lnTo>
                <a:lnTo>
                  <a:pt x="8857588" y="9594865"/>
                </a:lnTo>
                <a:lnTo>
                  <a:pt x="0" y="9594865"/>
                </a:lnTo>
                <a:lnTo>
                  <a:pt x="0" y="0"/>
                </a:lnTo>
                <a:close/>
              </a:path>
            </a:pathLst>
          </a:custGeom>
          <a:blipFill>
            <a:blip r:embed="rId7"/>
            <a:stretch>
              <a:fillRect l="-23116" t="-67062" b="-3529"/>
            </a:stretch>
          </a:blipFill>
        </p:spPr>
      </p:sp>
      <p:sp>
        <p:nvSpPr>
          <p:cNvPr id="8" name="TextBox 8"/>
          <p:cNvSpPr txBox="1"/>
          <p:nvPr/>
        </p:nvSpPr>
        <p:spPr>
          <a:xfrm>
            <a:off x="2819400" y="382944"/>
            <a:ext cx="5046068" cy="629724"/>
          </a:xfrm>
          <a:prstGeom prst="rect">
            <a:avLst/>
          </a:prstGeom>
        </p:spPr>
        <p:txBody>
          <a:bodyPr lIns="0" tIns="0" rIns="0" bIns="0" rtlCol="0" anchor="t">
            <a:spAutoFit/>
          </a:bodyPr>
          <a:lstStyle/>
          <a:p>
            <a:pPr algn="ctr">
              <a:lnSpc>
                <a:spcPts val="5110"/>
              </a:lnSpc>
              <a:spcBef>
                <a:spcPct val="0"/>
              </a:spcBef>
            </a:pPr>
            <a:r>
              <a:rPr lang="en-US" sz="3702" spc="303">
                <a:solidFill>
                  <a:srgbClr val="F7ED04"/>
                </a:solidFill>
                <a:latin typeface="DM Sans"/>
                <a:ea typeface="DM Sans"/>
                <a:cs typeface="DM Sans"/>
                <a:sym typeface="DM Sans"/>
              </a:rPr>
              <a:t>2. Cấu trúc vật chất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graphicFrame>
        <p:nvGraphicFramePr>
          <p:cNvPr id="5" name="Table 5"/>
          <p:cNvGraphicFramePr>
            <a:graphicFrameLocks noGrp="1"/>
          </p:cNvGraphicFramePr>
          <p:nvPr/>
        </p:nvGraphicFramePr>
        <p:xfrm>
          <a:off x="0" y="76200"/>
          <a:ext cx="18250622" cy="10382668"/>
        </p:xfrm>
        <a:graphic>
          <a:graphicData uri="http://schemas.openxmlformats.org/drawingml/2006/table">
            <a:tbl>
              <a:tblPr/>
              <a:tblGrid>
                <a:gridCol w="5204938">
                  <a:extLst>
                    <a:ext uri="{9D8B030D-6E8A-4147-A177-3AD203B41FA5}">
                      <a16:colId xmlns:a16="http://schemas.microsoft.com/office/drawing/2014/main" val="20000"/>
                    </a:ext>
                  </a:extLst>
                </a:gridCol>
                <a:gridCol w="4473733">
                  <a:extLst>
                    <a:ext uri="{9D8B030D-6E8A-4147-A177-3AD203B41FA5}">
                      <a16:colId xmlns:a16="http://schemas.microsoft.com/office/drawing/2014/main" val="20001"/>
                    </a:ext>
                  </a:extLst>
                </a:gridCol>
                <a:gridCol w="4321399">
                  <a:extLst>
                    <a:ext uri="{9D8B030D-6E8A-4147-A177-3AD203B41FA5}">
                      <a16:colId xmlns:a16="http://schemas.microsoft.com/office/drawing/2014/main" val="20002"/>
                    </a:ext>
                  </a:extLst>
                </a:gridCol>
                <a:gridCol w="4250552">
                  <a:extLst>
                    <a:ext uri="{9D8B030D-6E8A-4147-A177-3AD203B41FA5}">
                      <a16:colId xmlns:a16="http://schemas.microsoft.com/office/drawing/2014/main" val="20003"/>
                    </a:ext>
                  </a:extLst>
                </a:gridCol>
              </a:tblGrid>
              <a:tr h="1994465">
                <a:tc>
                  <a:txBody>
                    <a:bodyPr/>
                    <a:lstStyle/>
                    <a:p>
                      <a:pPr algn="ctr">
                        <a:lnSpc>
                          <a:spcPts val="4479"/>
                        </a:lnSpc>
                        <a:defRPr/>
                      </a:pPr>
                      <a:endParaRPr lang="en-US" sz="1100"/>
                    </a:p>
                    <a:p>
                      <a:pPr algn="ctr">
                        <a:lnSpc>
                          <a:spcPts val="4479"/>
                        </a:lnSpc>
                      </a:pPr>
                      <a:r>
                        <a:rPr lang="en-US" sz="3199" b="1">
                          <a:solidFill>
                            <a:srgbClr val="FF7828"/>
                          </a:solidFill>
                          <a:latin typeface="DM Sans Bold"/>
                          <a:ea typeface="DM Sans Bold"/>
                          <a:cs typeface="DM Sans Bold"/>
                          <a:sym typeface="DM Sans Bold"/>
                        </a:rPr>
                        <a:t>  CẤU TRÚC</a:t>
                      </a:r>
                    </a:p>
                    <a:p>
                      <a:pPr algn="ctr">
                        <a:lnSpc>
                          <a:spcPts val="1399"/>
                        </a:lnSpc>
                      </a:pPr>
                      <a:r>
                        <a:rPr lang="en-US" sz="999" b="1">
                          <a:solidFill>
                            <a:srgbClr val="FF7828"/>
                          </a:solidFill>
                          <a:latin typeface="DM Sans Bold"/>
                          <a:ea typeface="DM Sans Bold"/>
                          <a:cs typeface="DM Sans Bold"/>
                          <a:sym typeface="DM Sans Bold"/>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4199"/>
                        </a:lnSpc>
                        <a:defRPr/>
                      </a:pPr>
                      <a:endParaRPr lang="en-US" sz="1100"/>
                    </a:p>
                    <a:p>
                      <a:pPr algn="ctr">
                        <a:lnSpc>
                          <a:spcPts val="4199"/>
                        </a:lnSpc>
                      </a:pPr>
                      <a:r>
                        <a:rPr lang="en-US" sz="2999" b="1">
                          <a:solidFill>
                            <a:srgbClr val="FF7828"/>
                          </a:solidFill>
                          <a:latin typeface="DM Sans Bold"/>
                          <a:ea typeface="DM Sans Bold"/>
                          <a:cs typeface="DM Sans Bold"/>
                          <a:sym typeface="DM Sans Bold"/>
                        </a:rPr>
                        <a:t>  THỂ RẮN</a:t>
                      </a:r>
                    </a:p>
                    <a:p>
                      <a:pPr algn="ctr">
                        <a:lnSpc>
                          <a:spcPts val="4199"/>
                        </a:lnSpc>
                      </a:pPr>
                      <a:r>
                        <a:rPr lang="en-US" sz="2999" b="1">
                          <a:solidFill>
                            <a:srgbClr val="FF7828"/>
                          </a:solidFill>
                          <a:latin typeface="DM Sans Bold"/>
                          <a:ea typeface="DM Sans Bold"/>
                          <a:cs typeface="DM Sans Bold"/>
                          <a:sym typeface="DM Sans Bold"/>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4200"/>
                        </a:lnSpc>
                        <a:defRPr/>
                      </a:pPr>
                      <a:endParaRPr lang="en-US" sz="1100"/>
                    </a:p>
                    <a:p>
                      <a:pPr algn="ctr">
                        <a:lnSpc>
                          <a:spcPts val="4200"/>
                        </a:lnSpc>
                      </a:pPr>
                      <a:r>
                        <a:rPr lang="en-US" sz="3000" b="1">
                          <a:solidFill>
                            <a:srgbClr val="FF7828"/>
                          </a:solidFill>
                          <a:latin typeface="DM Sans Bold"/>
                          <a:ea typeface="DM Sans Bold"/>
                          <a:cs typeface="DM Sans Bold"/>
                          <a:sym typeface="DM Sans Bold"/>
                        </a:rPr>
                        <a:t>  THỂ LỎNG</a:t>
                      </a:r>
                    </a:p>
                    <a:p>
                      <a:pPr algn="ctr">
                        <a:lnSpc>
                          <a:spcPts val="4200"/>
                        </a:lnSpc>
                      </a:pPr>
                      <a:r>
                        <a:rPr lang="en-US" sz="3000" b="1">
                          <a:solidFill>
                            <a:srgbClr val="FF7828"/>
                          </a:solidFill>
                          <a:latin typeface="DM Sans Bold"/>
                          <a:ea typeface="DM Sans Bold"/>
                          <a:cs typeface="DM Sans Bold"/>
                          <a:sym typeface="DM Sans Bold"/>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ctr">
                        <a:lnSpc>
                          <a:spcPts val="1399"/>
                        </a:lnSpc>
                        <a:defRPr/>
                      </a:pPr>
                      <a:endParaRPr lang="en-US" sz="1100"/>
                    </a:p>
                    <a:p>
                      <a:pPr algn="ctr">
                        <a:lnSpc>
                          <a:spcPts val="4200"/>
                        </a:lnSpc>
                      </a:pPr>
                      <a:r>
                        <a:rPr lang="en-US" sz="3000" b="1">
                          <a:solidFill>
                            <a:srgbClr val="FF7828"/>
                          </a:solidFill>
                          <a:latin typeface="DM Sans Bold"/>
                          <a:ea typeface="DM Sans Bold"/>
                          <a:cs typeface="DM Sans Bold"/>
                          <a:sym typeface="DM Sans Bold"/>
                        </a:rPr>
                        <a:t>  THỂ KHÍ</a:t>
                      </a:r>
                    </a:p>
                    <a:p>
                      <a:pPr algn="ctr">
                        <a:lnSpc>
                          <a:spcPts val="1399"/>
                        </a:lnSpc>
                      </a:pPr>
                      <a:r>
                        <a:rPr lang="en-US" sz="999" b="1">
                          <a:solidFill>
                            <a:srgbClr val="FF7828"/>
                          </a:solidFill>
                          <a:latin typeface="DM Sans Bold"/>
                          <a:ea typeface="DM Sans Bold"/>
                          <a:cs typeface="DM Sans Bold"/>
                          <a:sym typeface="DM Sans Bold"/>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1879950">
                <a:tc>
                  <a:txBody>
                    <a:bodyPr/>
                    <a:lstStyle/>
                    <a:p>
                      <a:pPr algn="l">
                        <a:lnSpc>
                          <a:spcPts val="2800"/>
                        </a:lnSpc>
                        <a:defRPr/>
                      </a:pPr>
                      <a:endParaRPr lang="en-US" sz="1100"/>
                    </a:p>
                    <a:p>
                      <a:pPr algn="ctr">
                        <a:lnSpc>
                          <a:spcPts val="3219"/>
                        </a:lnSpc>
                      </a:pPr>
                      <a:r>
                        <a:rPr lang="en-US" sz="2299">
                          <a:solidFill>
                            <a:srgbClr val="FFFFFF"/>
                          </a:solidFill>
                          <a:latin typeface="DM Sans"/>
                          <a:ea typeface="DM Sans"/>
                          <a:cs typeface="DM Sans"/>
                          <a:sym typeface="DM Sans"/>
                        </a:rPr>
                        <a:t>  </a:t>
                      </a:r>
                      <a:r>
                        <a:rPr lang="en-US" sz="2299">
                          <a:solidFill>
                            <a:srgbClr val="F7ED04"/>
                          </a:solidFill>
                          <a:latin typeface="DM Sans"/>
                          <a:ea typeface="DM Sans"/>
                          <a:cs typeface="DM Sans"/>
                          <a:sym typeface="DM Sans"/>
                        </a:rPr>
                        <a:t>Khoảng</a:t>
                      </a:r>
                    </a:p>
                    <a:p>
                      <a:pPr algn="ctr">
                        <a:lnSpc>
                          <a:spcPts val="3219"/>
                        </a:lnSpc>
                      </a:pPr>
                      <a:r>
                        <a:rPr lang="en-US" sz="2299">
                          <a:solidFill>
                            <a:srgbClr val="F7ED04"/>
                          </a:solidFill>
                          <a:latin typeface="DM Sans"/>
                          <a:ea typeface="DM Sans"/>
                          <a:cs typeface="DM Sans"/>
                          <a:sym typeface="DM Sans"/>
                        </a:rPr>
                        <a:t>  cách giữa các phân tử</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Rất gần nhau (cỡ kích</a:t>
                      </a:r>
                    </a:p>
                    <a:p>
                      <a:pPr algn="l">
                        <a:lnSpc>
                          <a:spcPts val="2800"/>
                        </a:lnSpc>
                      </a:pPr>
                      <a:r>
                        <a:rPr lang="en-US" sz="2000">
                          <a:solidFill>
                            <a:srgbClr val="FFFFFF"/>
                          </a:solidFill>
                          <a:latin typeface="DM Sans"/>
                          <a:ea typeface="DM Sans"/>
                          <a:cs typeface="DM Sans"/>
                          <a:sym typeface="DM Sans"/>
                        </a:rPr>
                        <a:t>  thước phân tử)</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Xa nhau</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Rất xa nhau (gấp hàng chục</a:t>
                      </a:r>
                    </a:p>
                    <a:p>
                      <a:pPr algn="l">
                        <a:lnSpc>
                          <a:spcPts val="2800"/>
                        </a:lnSpc>
                      </a:pPr>
                      <a:r>
                        <a:rPr lang="en-US" sz="2000">
                          <a:solidFill>
                            <a:srgbClr val="FFFFFF"/>
                          </a:solidFill>
                          <a:latin typeface="DM Sans"/>
                          <a:ea typeface="DM Sans"/>
                          <a:cs typeface="DM Sans"/>
                          <a:sym typeface="DM Sans"/>
                        </a:rPr>
                        <a:t>  lần kích thước phân tử)</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1860864">
                <a:tc>
                  <a:txBody>
                    <a:bodyPr/>
                    <a:lstStyle/>
                    <a:p>
                      <a:pPr algn="ctr">
                        <a:lnSpc>
                          <a:spcPts val="2940"/>
                        </a:lnSpc>
                        <a:defRPr/>
                      </a:pPr>
                      <a:endParaRPr lang="en-US" sz="1100"/>
                    </a:p>
                    <a:p>
                      <a:pPr algn="ctr">
                        <a:lnSpc>
                          <a:spcPts val="2940"/>
                        </a:lnSpc>
                      </a:pPr>
                      <a:r>
                        <a:rPr lang="en-US" sz="2100">
                          <a:solidFill>
                            <a:srgbClr val="F7ED04"/>
                          </a:solidFill>
                          <a:latin typeface="DM Sans"/>
                          <a:ea typeface="DM Sans"/>
                          <a:cs typeface="DM Sans"/>
                          <a:sym typeface="DM Sans"/>
                        </a:rPr>
                        <a:t>  Sự sắp xếp</a:t>
                      </a:r>
                    </a:p>
                    <a:p>
                      <a:pPr algn="ctr">
                        <a:lnSpc>
                          <a:spcPts val="2940"/>
                        </a:lnSpc>
                      </a:pPr>
                      <a:r>
                        <a:rPr lang="en-US" sz="2100">
                          <a:solidFill>
                            <a:srgbClr val="F7ED04"/>
                          </a:solidFill>
                          <a:latin typeface="DM Sans"/>
                          <a:ea typeface="DM Sans"/>
                          <a:cs typeface="DM Sans"/>
                          <a:sym typeface="DM Sans"/>
                        </a:rPr>
                        <a:t>  của các phân tử</a:t>
                      </a:r>
                    </a:p>
                    <a:p>
                      <a:pPr algn="ctr">
                        <a:lnSpc>
                          <a:spcPts val="2940"/>
                        </a:lnSpc>
                      </a:pPr>
                      <a:r>
                        <a:rPr lang="en-US" sz="2100">
                          <a:solidFill>
                            <a:srgbClr val="F7ED04"/>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Trật tự</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Kém trật tự</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Không có trật tự</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1784521">
                <a:tc>
                  <a:txBody>
                    <a:bodyPr/>
                    <a:lstStyle/>
                    <a:p>
                      <a:pPr algn="ctr">
                        <a:lnSpc>
                          <a:spcPts val="2800"/>
                        </a:lnSpc>
                        <a:defRPr/>
                      </a:pPr>
                      <a:endParaRPr lang="en-US" sz="1100"/>
                    </a:p>
                    <a:p>
                      <a:pPr algn="ctr">
                        <a:lnSpc>
                          <a:spcPts val="2800"/>
                        </a:lnSpc>
                      </a:pPr>
                      <a:r>
                        <a:rPr lang="en-US" sz="2000">
                          <a:solidFill>
                            <a:srgbClr val="F7ED04"/>
                          </a:solidFill>
                          <a:latin typeface="DM Sans"/>
                          <a:ea typeface="DM Sans"/>
                          <a:cs typeface="DM Sans"/>
                          <a:sym typeface="DM Sans"/>
                        </a:rPr>
                        <a:t>  Chuyển</a:t>
                      </a:r>
                    </a:p>
                    <a:p>
                      <a:pPr algn="ctr">
                        <a:lnSpc>
                          <a:spcPts val="2800"/>
                        </a:lnSpc>
                      </a:pPr>
                      <a:r>
                        <a:rPr lang="en-US" sz="2000">
                          <a:solidFill>
                            <a:srgbClr val="F7ED04"/>
                          </a:solidFill>
                          <a:latin typeface="DM Sans"/>
                          <a:ea typeface="DM Sans"/>
                          <a:cs typeface="DM Sans"/>
                          <a:sym typeface="DM Sans"/>
                        </a:rPr>
                        <a:t>  động của các phân tử</a:t>
                      </a:r>
                    </a:p>
                    <a:p>
                      <a:pPr algn="ctr">
                        <a:lnSpc>
                          <a:spcPts val="2800"/>
                        </a:lnSpc>
                      </a:pPr>
                      <a:r>
                        <a:rPr lang="en-US" sz="2000">
                          <a:solidFill>
                            <a:srgbClr val="F7ED04"/>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Chỉ dao động quanh vị trí</a:t>
                      </a:r>
                    </a:p>
                    <a:p>
                      <a:pPr algn="l">
                        <a:lnSpc>
                          <a:spcPts val="2800"/>
                        </a:lnSpc>
                      </a:pPr>
                      <a:r>
                        <a:rPr lang="en-US" sz="2000">
                          <a:solidFill>
                            <a:srgbClr val="FFFFFF"/>
                          </a:solidFill>
                          <a:latin typeface="DM Sans"/>
                          <a:ea typeface="DM Sans"/>
                          <a:cs typeface="DM Sans"/>
                          <a:sym typeface="DM Sans"/>
                        </a:rPr>
                        <a:t>  cân bằng cố định.</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Dao động quanh vị trí cân</a:t>
                      </a:r>
                    </a:p>
                    <a:p>
                      <a:pPr algn="l">
                        <a:lnSpc>
                          <a:spcPts val="2800"/>
                        </a:lnSpc>
                      </a:pPr>
                      <a:r>
                        <a:rPr lang="en-US" sz="2000">
                          <a:solidFill>
                            <a:srgbClr val="FFFFFF"/>
                          </a:solidFill>
                          <a:latin typeface="DM Sans"/>
                          <a:ea typeface="DM Sans"/>
                          <a:cs typeface="DM Sans"/>
                          <a:sym typeface="DM Sans"/>
                        </a:rPr>
                        <a:t>  bằng, luôn thay đổi.</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Chuyển động hỗn loạn.</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1431434">
                <a:tc>
                  <a:txBody>
                    <a:bodyPr/>
                    <a:lstStyle/>
                    <a:p>
                      <a:pPr algn="ctr">
                        <a:lnSpc>
                          <a:spcPts val="2800"/>
                        </a:lnSpc>
                        <a:defRPr/>
                      </a:pPr>
                      <a:endParaRPr lang="en-US" sz="1100"/>
                    </a:p>
                    <a:p>
                      <a:pPr algn="ctr">
                        <a:lnSpc>
                          <a:spcPts val="2800"/>
                        </a:lnSpc>
                      </a:pPr>
                      <a:r>
                        <a:rPr lang="en-US" sz="2000">
                          <a:solidFill>
                            <a:srgbClr val="F7ED04"/>
                          </a:solidFill>
                          <a:latin typeface="DM Sans"/>
                          <a:ea typeface="DM Sans"/>
                          <a:cs typeface="DM Sans"/>
                          <a:sym typeface="DM Sans"/>
                        </a:rPr>
                        <a:t>  Hình dạng</a:t>
                      </a:r>
                    </a:p>
                    <a:p>
                      <a:pPr algn="ctr">
                        <a:lnSpc>
                          <a:spcPts val="2800"/>
                        </a:lnSpc>
                      </a:pPr>
                      <a:r>
                        <a:rPr lang="en-US" sz="2000">
                          <a:solidFill>
                            <a:srgbClr val="F7ED04"/>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Xác định</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Hình dạng bình chứa</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Phụ thuộc bình chứa</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1431434">
                <a:tc>
                  <a:txBody>
                    <a:bodyPr/>
                    <a:lstStyle/>
                    <a:p>
                      <a:pPr algn="ctr">
                        <a:lnSpc>
                          <a:spcPts val="2800"/>
                        </a:lnSpc>
                        <a:defRPr/>
                      </a:pPr>
                      <a:endParaRPr lang="en-US" sz="1100"/>
                    </a:p>
                    <a:p>
                      <a:pPr algn="ctr">
                        <a:lnSpc>
                          <a:spcPts val="2800"/>
                        </a:lnSpc>
                      </a:pPr>
                      <a:r>
                        <a:rPr lang="en-US" sz="2000">
                          <a:solidFill>
                            <a:srgbClr val="F7ED04"/>
                          </a:solidFill>
                          <a:latin typeface="DM Sans"/>
                          <a:ea typeface="DM Sans"/>
                          <a:cs typeface="DM Sans"/>
                          <a:sym typeface="DM Sans"/>
                        </a:rPr>
                        <a:t>  Thể tích</a:t>
                      </a:r>
                    </a:p>
                    <a:p>
                      <a:pPr algn="ctr">
                        <a:lnSpc>
                          <a:spcPts val="2800"/>
                        </a:lnSpc>
                      </a:pPr>
                      <a:r>
                        <a:rPr lang="en-US" sz="2000">
                          <a:solidFill>
                            <a:srgbClr val="F7ED04"/>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Xác định</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Xác định</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tc>
                  <a:txBody>
                    <a:bodyPr/>
                    <a:lstStyle/>
                    <a:p>
                      <a:pPr algn="l">
                        <a:lnSpc>
                          <a:spcPts val="2800"/>
                        </a:lnSpc>
                        <a:defRPr/>
                      </a:pPr>
                      <a:endParaRPr lang="en-US" sz="1100"/>
                    </a:p>
                    <a:p>
                      <a:pPr algn="l">
                        <a:lnSpc>
                          <a:spcPts val="2800"/>
                        </a:lnSpc>
                      </a:pPr>
                      <a:r>
                        <a:rPr lang="en-US" sz="2000">
                          <a:solidFill>
                            <a:srgbClr val="FFFFFF"/>
                          </a:solidFill>
                          <a:latin typeface="DM Sans"/>
                          <a:ea typeface="DM Sans"/>
                          <a:cs typeface="DM Sans"/>
                          <a:sym typeface="DM Sans"/>
                        </a:rPr>
                        <a:t>  Phụ thuộc bình chứa</a:t>
                      </a:r>
                    </a:p>
                    <a:p>
                      <a:pPr algn="l">
                        <a:lnSpc>
                          <a:spcPts val="2800"/>
                        </a:lnSpc>
                      </a:pPr>
                      <a:r>
                        <a:rPr lang="en-US" sz="2000">
                          <a:solidFill>
                            <a:srgbClr val="FFFFFF"/>
                          </a:solidFill>
                          <a:latin typeface="DM Sans"/>
                          <a:ea typeface="DM Sans"/>
                          <a:cs typeface="DM Sans"/>
                          <a:sym typeface="DM Sans"/>
                        </a:rPr>
                        <a:t>  </a:t>
                      </a:r>
                    </a:p>
                  </a:txBody>
                  <a:tcPr marL="161925" marR="161925" marT="161925" marB="161925"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8305800" y="2057400"/>
            <a:ext cx="10972800" cy="8229600"/>
          </a:xfrm>
          <a:custGeom>
            <a:avLst/>
            <a:gdLst/>
            <a:ahLst/>
            <a:cxnLst/>
            <a:rect l="l" t="t" r="r" b="b"/>
            <a:pathLst>
              <a:path w="10972800" h="8229600">
                <a:moveTo>
                  <a:pt x="0" y="0"/>
                </a:moveTo>
                <a:lnTo>
                  <a:pt x="10972800" y="0"/>
                </a:lnTo>
                <a:lnTo>
                  <a:pt x="10972800" y="8229600"/>
                </a:lnTo>
                <a:lnTo>
                  <a:pt x="0" y="8229600"/>
                </a:lnTo>
                <a:lnTo>
                  <a:pt x="0" y="0"/>
                </a:lnTo>
                <a:close/>
              </a:path>
            </a:pathLst>
          </a:custGeom>
          <a:blipFill>
            <a:blip r:embed="rId5"/>
            <a:stretch>
              <a:fillRect/>
            </a:stretch>
          </a:blipFill>
        </p:spPr>
      </p:sp>
      <p:sp>
        <p:nvSpPr>
          <p:cNvPr id="6" name="Freeform 6"/>
          <p:cNvSpPr/>
          <p:nvPr/>
        </p:nvSpPr>
        <p:spPr>
          <a:xfrm>
            <a:off x="-2819400" y="2057400"/>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6"/>
            <a:stretch>
              <a:fillRect/>
            </a:stretch>
          </a:blipFill>
        </p:spPr>
      </p:sp>
      <p:sp>
        <p:nvSpPr>
          <p:cNvPr id="7" name="TextBox 7"/>
          <p:cNvSpPr txBox="1"/>
          <p:nvPr/>
        </p:nvSpPr>
        <p:spPr>
          <a:xfrm>
            <a:off x="1795885" y="398976"/>
            <a:ext cx="8730953"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F7828"/>
                </a:solidFill>
                <a:latin typeface="Roboto Bold"/>
                <a:ea typeface="Roboto Bold"/>
                <a:cs typeface="Roboto Bold"/>
                <a:sym typeface="Roboto Bold"/>
              </a:rPr>
              <a:t>II. SỰ CHUYỂN THỂ CỦA CÁC CHẤT</a:t>
            </a:r>
          </a:p>
        </p:txBody>
      </p:sp>
      <p:sp>
        <p:nvSpPr>
          <p:cNvPr id="8" name="TextBox 8"/>
          <p:cNvSpPr txBox="1"/>
          <p:nvPr/>
        </p:nvSpPr>
        <p:spPr>
          <a:xfrm>
            <a:off x="2663249" y="1250938"/>
            <a:ext cx="4326136"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1. Sự chuyển thể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7" name="TextBox 7"/>
          <p:cNvSpPr txBox="1"/>
          <p:nvPr/>
        </p:nvSpPr>
        <p:spPr>
          <a:xfrm>
            <a:off x="1795885" y="398976"/>
            <a:ext cx="8730953"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F7828"/>
                </a:solidFill>
                <a:latin typeface="Roboto Bold"/>
                <a:ea typeface="Roboto Bold"/>
                <a:cs typeface="Roboto Bold"/>
                <a:sym typeface="Roboto Bold"/>
              </a:rPr>
              <a:t>II. SỰ CHUYỂN THỂ CỦA CÁC CHẤT</a:t>
            </a:r>
          </a:p>
        </p:txBody>
      </p:sp>
      <p:sp>
        <p:nvSpPr>
          <p:cNvPr id="8" name="TextBox 8"/>
          <p:cNvSpPr txBox="1"/>
          <p:nvPr/>
        </p:nvSpPr>
        <p:spPr>
          <a:xfrm>
            <a:off x="2663249" y="1250938"/>
            <a:ext cx="4326136"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1. Sự chuyển thể</a:t>
            </a:r>
          </a:p>
        </p:txBody>
      </p:sp>
      <p:sp>
        <p:nvSpPr>
          <p:cNvPr id="9" name="TextBox 9"/>
          <p:cNvSpPr txBox="1"/>
          <p:nvPr/>
        </p:nvSpPr>
        <p:spPr>
          <a:xfrm>
            <a:off x="2033058" y="2570676"/>
            <a:ext cx="15226242" cy="25728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Sự chuyển thể là quá trình chuyển từ thể này sang thể khác của vật chất.</a:t>
            </a:r>
          </a:p>
          <a:p>
            <a:pPr algn="l">
              <a:lnSpc>
                <a:spcPts val="5110"/>
              </a:lnSpc>
              <a:spcBef>
                <a:spcPct val="0"/>
              </a:spcBef>
            </a:pPr>
            <a:r>
              <a:rPr lang="en-US" sz="3702" spc="303">
                <a:solidFill>
                  <a:srgbClr val="FFFFFF"/>
                </a:solidFill>
                <a:latin typeface="DM Sans"/>
                <a:ea typeface="DM Sans"/>
                <a:cs typeface="DM Sans"/>
                <a:sym typeface="DM Sans"/>
              </a:rPr>
              <a:t> - Tùy theo điều kiện tác động (nhiệt độ, áp suất) mà các chất có thể ở các thể khác nhau.</a:t>
            </a:r>
          </a:p>
        </p:txBody>
      </p:sp>
    </p:spTree>
    <p:extLst>
      <p:ext uri="{BB962C8B-B14F-4D97-AF65-F5344CB8AC3E}">
        <p14:creationId xmlns:p14="http://schemas.microsoft.com/office/powerpoint/2010/main" val="337730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6" name="Freeform 6"/>
          <p:cNvSpPr/>
          <p:nvPr/>
        </p:nvSpPr>
        <p:spPr>
          <a:xfrm>
            <a:off x="1" y="1901371"/>
            <a:ext cx="12104914" cy="8385629"/>
          </a:xfrm>
          <a:custGeom>
            <a:avLst/>
            <a:gdLst/>
            <a:ahLst/>
            <a:cxnLst/>
            <a:rect l="l" t="t" r="r" b="b"/>
            <a:pathLst>
              <a:path w="12328989" h="8229600">
                <a:moveTo>
                  <a:pt x="0" y="0"/>
                </a:moveTo>
                <a:lnTo>
                  <a:pt x="12328989" y="0"/>
                </a:lnTo>
                <a:lnTo>
                  <a:pt x="12328989" y="8229600"/>
                </a:lnTo>
                <a:lnTo>
                  <a:pt x="0" y="8229600"/>
                </a:lnTo>
                <a:lnTo>
                  <a:pt x="0" y="0"/>
                </a:lnTo>
                <a:close/>
              </a:path>
            </a:pathLst>
          </a:custGeom>
          <a:blipFill>
            <a:blip r:embed="rId5"/>
            <a:stretch>
              <a:fillRect/>
            </a:stretch>
          </a:blipFill>
        </p:spPr>
      </p:sp>
      <p:sp>
        <p:nvSpPr>
          <p:cNvPr id="9" name="TextBox 9"/>
          <p:cNvSpPr txBox="1"/>
          <p:nvPr/>
        </p:nvSpPr>
        <p:spPr>
          <a:xfrm>
            <a:off x="2665972" y="687889"/>
            <a:ext cx="11595398"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2. Chất rắn kết tinh và chất rắn vô định hình</a:t>
            </a:r>
          </a:p>
        </p:txBody>
      </p:sp>
      <p:sp>
        <p:nvSpPr>
          <p:cNvPr id="10" name="TextBox 10"/>
          <p:cNvSpPr txBox="1"/>
          <p:nvPr/>
        </p:nvSpPr>
        <p:spPr>
          <a:xfrm>
            <a:off x="3027892" y="1446195"/>
            <a:ext cx="11595398" cy="629724"/>
          </a:xfrm>
          <a:prstGeom prst="rect">
            <a:avLst/>
          </a:prstGeom>
        </p:spPr>
        <p:txBody>
          <a:bodyPr wrap="square"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Chất kết tinh (hay chất rắn tinh thể)</a:t>
            </a:r>
          </a:p>
        </p:txBody>
      </p:sp>
      <p:sp>
        <p:nvSpPr>
          <p:cNvPr id="5" name="Freeform 5"/>
          <p:cNvSpPr/>
          <p:nvPr/>
        </p:nvSpPr>
        <p:spPr>
          <a:xfrm>
            <a:off x="9084068" y="1901371"/>
            <a:ext cx="10872024" cy="8520949"/>
          </a:xfrm>
          <a:custGeom>
            <a:avLst/>
            <a:gdLst/>
            <a:ahLst/>
            <a:cxnLst/>
            <a:rect l="l" t="t" r="r" b="b"/>
            <a:pathLst>
              <a:path w="10500287" h="8229600">
                <a:moveTo>
                  <a:pt x="0" y="0"/>
                </a:moveTo>
                <a:lnTo>
                  <a:pt x="10500287" y="0"/>
                </a:lnTo>
                <a:lnTo>
                  <a:pt x="10500287" y="8229600"/>
                </a:lnTo>
                <a:lnTo>
                  <a:pt x="0" y="8229600"/>
                </a:lnTo>
                <a:lnTo>
                  <a:pt x="0" y="0"/>
                </a:lnTo>
                <a:close/>
              </a:path>
            </a:pathLst>
          </a:custGeom>
          <a:blipFill>
            <a:blip r:embed="rId6"/>
            <a:stretch>
              <a:fillRect/>
            </a:stretch>
          </a:blipFill>
        </p:spPr>
      </p:sp>
      <p:sp>
        <p:nvSpPr>
          <p:cNvPr id="8" name="Freeform 8"/>
          <p:cNvSpPr/>
          <p:nvPr/>
        </p:nvSpPr>
        <p:spPr>
          <a:xfrm>
            <a:off x="4058012" y="2158030"/>
            <a:ext cx="10972800" cy="8229600"/>
          </a:xfrm>
          <a:custGeom>
            <a:avLst/>
            <a:gdLst/>
            <a:ahLst/>
            <a:cxnLst/>
            <a:rect l="l" t="t" r="r" b="b"/>
            <a:pathLst>
              <a:path w="10972800" h="8229600">
                <a:moveTo>
                  <a:pt x="0" y="0"/>
                </a:moveTo>
                <a:lnTo>
                  <a:pt x="10972800" y="0"/>
                </a:lnTo>
                <a:lnTo>
                  <a:pt x="10972800" y="8229600"/>
                </a:lnTo>
                <a:lnTo>
                  <a:pt x="0" y="8229600"/>
                </a:lnTo>
                <a:lnTo>
                  <a:pt x="0" y="0"/>
                </a:lnTo>
                <a:close/>
              </a:path>
            </a:pathLst>
          </a:custGeom>
          <a:blipFill>
            <a:blip r:embed="rId7"/>
            <a:stretch>
              <a:fillRect/>
            </a:stretch>
          </a:blipFill>
        </p:spPr>
      </p:sp>
      <p:sp>
        <p:nvSpPr>
          <p:cNvPr id="7" name="Freeform 7"/>
          <p:cNvSpPr/>
          <p:nvPr/>
        </p:nvSpPr>
        <p:spPr>
          <a:xfrm>
            <a:off x="3919723" y="2221397"/>
            <a:ext cx="9597201" cy="8229600"/>
          </a:xfrm>
          <a:custGeom>
            <a:avLst/>
            <a:gdLst/>
            <a:ahLst/>
            <a:cxnLst/>
            <a:rect l="l" t="t" r="r" b="b"/>
            <a:pathLst>
              <a:path w="9597201" h="8229600">
                <a:moveTo>
                  <a:pt x="0" y="0"/>
                </a:moveTo>
                <a:lnTo>
                  <a:pt x="9597201" y="0"/>
                </a:lnTo>
                <a:lnTo>
                  <a:pt x="9597201" y="8229600"/>
                </a:lnTo>
                <a:lnTo>
                  <a:pt x="0" y="8229600"/>
                </a:lnTo>
                <a:lnTo>
                  <a:pt x="0" y="0"/>
                </a:lnTo>
                <a:close/>
              </a:path>
            </a:pathLst>
          </a:custGeom>
          <a:blipFill>
            <a:blip r:embed="rId8"/>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9" name="TextBox 9"/>
          <p:cNvSpPr txBox="1"/>
          <p:nvPr/>
        </p:nvSpPr>
        <p:spPr>
          <a:xfrm>
            <a:off x="2665972" y="687889"/>
            <a:ext cx="11595398"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2. Chất rắn kết tinh và chất rắn vô định hình</a:t>
            </a:r>
          </a:p>
        </p:txBody>
      </p:sp>
      <p:sp>
        <p:nvSpPr>
          <p:cNvPr id="10" name="TextBox 10"/>
          <p:cNvSpPr txBox="1"/>
          <p:nvPr/>
        </p:nvSpPr>
        <p:spPr>
          <a:xfrm>
            <a:off x="3027892" y="1446195"/>
            <a:ext cx="11595398" cy="629724"/>
          </a:xfrm>
          <a:prstGeom prst="rect">
            <a:avLst/>
          </a:prstGeom>
        </p:spPr>
        <p:txBody>
          <a:bodyPr wrap="square"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Chất kết tinh (hay chất rắn tinh thể)</a:t>
            </a:r>
          </a:p>
        </p:txBody>
      </p:sp>
      <p:sp>
        <p:nvSpPr>
          <p:cNvPr id="11" name="TextBox 11"/>
          <p:cNvSpPr txBox="1"/>
          <p:nvPr/>
        </p:nvSpPr>
        <p:spPr>
          <a:xfrm>
            <a:off x="1028700" y="2204500"/>
            <a:ext cx="17259300" cy="58113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Là chất mà các hạt (nguyên tử, phân tử hay ion) cấu tạo nên chất rắn liên kết với nhau một cách chặt chẽ và sắp xếp theo một trật tự hình học tuần hoàn, tạo thành mạng tinh thể. Cấu trúc này gọi là cấu trúc tinh thể.</a:t>
            </a:r>
          </a:p>
          <a:p>
            <a:pPr algn="l">
              <a:lnSpc>
                <a:spcPts val="5110"/>
              </a:lnSpc>
              <a:spcBef>
                <a:spcPct val="0"/>
              </a:spcBef>
            </a:pPr>
            <a:r>
              <a:rPr lang="en-US" sz="3702" spc="303">
                <a:solidFill>
                  <a:srgbClr val="FFFFFF"/>
                </a:solidFill>
                <a:latin typeface="DM Sans"/>
                <a:ea typeface="DM Sans"/>
                <a:cs typeface="DM Sans"/>
                <a:sym typeface="DM Sans"/>
              </a:rPr>
              <a:t> - Có tính dị hướng (tính chất vật lý theo các hướng khác nhau là khác nhau)</a:t>
            </a:r>
          </a:p>
          <a:p>
            <a:pPr algn="l">
              <a:lnSpc>
                <a:spcPts val="5110"/>
              </a:lnSpc>
              <a:spcBef>
                <a:spcPct val="0"/>
              </a:spcBef>
            </a:pPr>
            <a:r>
              <a:rPr lang="en-US" sz="3702" spc="303">
                <a:solidFill>
                  <a:srgbClr val="FFFFFF"/>
                </a:solidFill>
                <a:latin typeface="DM Sans"/>
                <a:ea typeface="DM Sans"/>
                <a:cs typeface="DM Sans"/>
                <a:sym typeface="DM Sans"/>
              </a:rPr>
              <a:t> - Có nhiệt độ nóng chảy xác định </a:t>
            </a:r>
          </a:p>
          <a:p>
            <a:pPr algn="l">
              <a:lnSpc>
                <a:spcPts val="5110"/>
              </a:lnSpc>
              <a:spcBef>
                <a:spcPct val="0"/>
              </a:spcBef>
            </a:pPr>
            <a:r>
              <a:rPr lang="en-US" sz="3702" spc="303">
                <a:solidFill>
                  <a:srgbClr val="FFFFFF"/>
                </a:solidFill>
                <a:latin typeface="DM Sans"/>
                <a:ea typeface="DM Sans"/>
                <a:cs typeface="DM Sans"/>
                <a:sym typeface="DM Sans"/>
              </a:rPr>
              <a:t> - Hầu hết các kim loại, muối ăn, kim cương, thạch anh là chất rắn kết tinh</a:t>
            </a:r>
          </a:p>
        </p:txBody>
      </p:sp>
    </p:spTree>
    <p:extLst>
      <p:ext uri="{BB962C8B-B14F-4D97-AF65-F5344CB8AC3E}">
        <p14:creationId xmlns:p14="http://schemas.microsoft.com/office/powerpoint/2010/main" val="284149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40650" y="1790700"/>
            <a:ext cx="12102353" cy="8229600"/>
          </a:xfrm>
          <a:custGeom>
            <a:avLst/>
            <a:gdLst/>
            <a:ahLst/>
            <a:cxnLst/>
            <a:rect l="l" t="t" r="r" b="b"/>
            <a:pathLst>
              <a:path w="12102353" h="8229600">
                <a:moveTo>
                  <a:pt x="0" y="0"/>
                </a:moveTo>
                <a:lnTo>
                  <a:pt x="12102353" y="0"/>
                </a:lnTo>
                <a:lnTo>
                  <a:pt x="12102353" y="8229600"/>
                </a:lnTo>
                <a:lnTo>
                  <a:pt x="0" y="8229600"/>
                </a:lnTo>
                <a:lnTo>
                  <a:pt x="0" y="0"/>
                </a:lnTo>
                <a:close/>
              </a:path>
            </a:pathLst>
          </a:custGeom>
          <a:blipFill>
            <a:blip r:embed="rId5"/>
            <a:stretch>
              <a:fillRect/>
            </a:stretch>
          </a:blipFill>
        </p:spPr>
      </p:sp>
      <p:sp>
        <p:nvSpPr>
          <p:cNvPr id="6" name="Freeform 6"/>
          <p:cNvSpPr/>
          <p:nvPr/>
        </p:nvSpPr>
        <p:spPr>
          <a:xfrm>
            <a:off x="8534400" y="1658424"/>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6"/>
            <a:stretch>
              <a:fillRect/>
            </a:stretch>
          </a:blipFill>
        </p:spPr>
      </p:sp>
      <p:sp>
        <p:nvSpPr>
          <p:cNvPr id="7" name="TextBox 7"/>
          <p:cNvSpPr txBox="1"/>
          <p:nvPr/>
        </p:nvSpPr>
        <p:spPr>
          <a:xfrm>
            <a:off x="3403845" y="398976"/>
            <a:ext cx="6428086"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b) Chất rắn vô định hình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7" name="TextBox 7"/>
          <p:cNvSpPr txBox="1"/>
          <p:nvPr/>
        </p:nvSpPr>
        <p:spPr>
          <a:xfrm>
            <a:off x="3403845" y="398976"/>
            <a:ext cx="6428086"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b) Chất rắn vô định hình</a:t>
            </a:r>
          </a:p>
        </p:txBody>
      </p:sp>
      <p:sp>
        <p:nvSpPr>
          <p:cNvPr id="8" name="TextBox 8"/>
          <p:cNvSpPr txBox="1"/>
          <p:nvPr/>
        </p:nvSpPr>
        <p:spPr>
          <a:xfrm>
            <a:off x="2154798" y="1601010"/>
            <a:ext cx="15841299" cy="45159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Là chất rắn mà các hạt cấu tạo nên nó không tạo thành mạng tinh thể (không có cấu trúc tinh thể)</a:t>
            </a:r>
          </a:p>
          <a:p>
            <a:pPr algn="l">
              <a:lnSpc>
                <a:spcPts val="5110"/>
              </a:lnSpc>
              <a:spcBef>
                <a:spcPct val="0"/>
              </a:spcBef>
            </a:pPr>
            <a:r>
              <a:rPr lang="en-US" sz="3702" spc="303">
                <a:solidFill>
                  <a:srgbClr val="FFFFFF"/>
                </a:solidFill>
                <a:latin typeface="DM Sans"/>
                <a:ea typeface="DM Sans"/>
                <a:cs typeface="DM Sans"/>
                <a:sym typeface="DM Sans"/>
              </a:rPr>
              <a:t> - Có tính đẳng hướng (tính chất vật lý theo các hướng khác nhau là giống nhau)</a:t>
            </a:r>
          </a:p>
          <a:p>
            <a:pPr algn="l">
              <a:lnSpc>
                <a:spcPts val="5110"/>
              </a:lnSpc>
              <a:spcBef>
                <a:spcPct val="0"/>
              </a:spcBef>
            </a:pPr>
            <a:r>
              <a:rPr lang="en-US" sz="3702" spc="303">
                <a:solidFill>
                  <a:srgbClr val="FFFFFF"/>
                </a:solidFill>
                <a:latin typeface="DM Sans"/>
                <a:ea typeface="DM Sans"/>
                <a:cs typeface="DM Sans"/>
                <a:sym typeface="DM Sans"/>
              </a:rPr>
              <a:t> - Không có nhiệt độ nóng chảy xác định. </a:t>
            </a:r>
          </a:p>
          <a:p>
            <a:pPr algn="l">
              <a:lnSpc>
                <a:spcPts val="5110"/>
              </a:lnSpc>
              <a:spcBef>
                <a:spcPct val="0"/>
              </a:spcBef>
            </a:pPr>
            <a:r>
              <a:rPr lang="en-US" sz="3702" spc="303">
                <a:solidFill>
                  <a:srgbClr val="FFFFFF"/>
                </a:solidFill>
                <a:latin typeface="DM Sans"/>
                <a:ea typeface="DM Sans"/>
                <a:cs typeface="DM Sans"/>
                <a:sym typeface="DM Sans"/>
              </a:rPr>
              <a:t> Ví dụ: Thủy tinh, nhựa đường, các chất dẻo …là các chất vô định hình.</a:t>
            </a:r>
          </a:p>
        </p:txBody>
      </p:sp>
    </p:spTree>
    <p:extLst>
      <p:ext uri="{BB962C8B-B14F-4D97-AF65-F5344CB8AC3E}">
        <p14:creationId xmlns:p14="http://schemas.microsoft.com/office/powerpoint/2010/main" val="186357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2628293" y="2107600"/>
            <a:ext cx="12282985" cy="8229600"/>
          </a:xfrm>
          <a:custGeom>
            <a:avLst/>
            <a:gdLst/>
            <a:ahLst/>
            <a:cxnLst/>
            <a:rect l="l" t="t" r="r" b="b"/>
            <a:pathLst>
              <a:path w="12282985" h="8229600">
                <a:moveTo>
                  <a:pt x="0" y="0"/>
                </a:moveTo>
                <a:lnTo>
                  <a:pt x="12282986" y="0"/>
                </a:lnTo>
                <a:lnTo>
                  <a:pt x="12282986" y="8229600"/>
                </a:lnTo>
                <a:lnTo>
                  <a:pt x="0" y="8229600"/>
                </a:lnTo>
                <a:lnTo>
                  <a:pt x="0" y="0"/>
                </a:lnTo>
                <a:close/>
              </a:path>
            </a:pathLst>
          </a:custGeom>
          <a:blipFill>
            <a:blip r:embed="rId5"/>
            <a:stretch>
              <a:fillRect/>
            </a:stretch>
          </a:blipFill>
        </p:spPr>
      </p:sp>
      <p:sp>
        <p:nvSpPr>
          <p:cNvPr id="6" name="TextBox 6"/>
          <p:cNvSpPr txBox="1"/>
          <p:nvPr/>
        </p:nvSpPr>
        <p:spPr>
          <a:xfrm>
            <a:off x="3080302" y="680500"/>
            <a:ext cx="4883845"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F7828"/>
                </a:solidFill>
                <a:latin typeface="DM Sans Bold"/>
                <a:ea typeface="DM Sans Bold"/>
                <a:cs typeface="DM Sans Bold"/>
                <a:sym typeface="DM Sans Bold"/>
              </a:rPr>
              <a:t>III. SỰ NÓNG CHẢY</a:t>
            </a:r>
          </a:p>
        </p:txBody>
      </p:sp>
      <p:sp>
        <p:nvSpPr>
          <p:cNvPr id="7" name="TextBox 7"/>
          <p:cNvSpPr txBox="1"/>
          <p:nvPr/>
        </p:nvSpPr>
        <p:spPr>
          <a:xfrm>
            <a:off x="3376722" y="1477876"/>
            <a:ext cx="3438823"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1. Định nghĩa </a:t>
            </a:r>
          </a:p>
        </p:txBody>
      </p:sp>
      <p:sp>
        <p:nvSpPr>
          <p:cNvPr id="8" name="TextBox 8"/>
          <p:cNvSpPr txBox="1"/>
          <p:nvPr/>
        </p:nvSpPr>
        <p:spPr>
          <a:xfrm>
            <a:off x="2057400" y="2677525"/>
            <a:ext cx="16230600" cy="12774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Sự nóng chảy là quá trình chuyển từ thể rắn sang thể lỏng của các chất.</a:t>
            </a:r>
          </a:p>
        </p:txBody>
      </p:sp>
    </p:spTree>
    <p:extLst>
      <p:ext uri="{BB962C8B-B14F-4D97-AF65-F5344CB8AC3E}">
        <p14:creationId xmlns:p14="http://schemas.microsoft.com/office/powerpoint/2010/main" val="150312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6" name="TextBox 6"/>
          <p:cNvSpPr txBox="1"/>
          <p:nvPr/>
        </p:nvSpPr>
        <p:spPr>
          <a:xfrm>
            <a:off x="3080302" y="680500"/>
            <a:ext cx="4883845"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F7828"/>
                </a:solidFill>
                <a:latin typeface="DM Sans Bold"/>
                <a:ea typeface="DM Sans Bold"/>
                <a:cs typeface="DM Sans Bold"/>
                <a:sym typeface="DM Sans Bold"/>
              </a:rPr>
              <a:t>III. SỰ NÓNG CHẢY</a:t>
            </a:r>
          </a:p>
        </p:txBody>
      </p:sp>
      <p:sp>
        <p:nvSpPr>
          <p:cNvPr id="7" name="TextBox 7"/>
          <p:cNvSpPr txBox="1"/>
          <p:nvPr/>
        </p:nvSpPr>
        <p:spPr>
          <a:xfrm>
            <a:off x="3376722" y="1477876"/>
            <a:ext cx="3438823"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1. Định nghĩa </a:t>
            </a:r>
          </a:p>
        </p:txBody>
      </p:sp>
      <p:sp>
        <p:nvSpPr>
          <p:cNvPr id="8" name="TextBox 8"/>
          <p:cNvSpPr txBox="1"/>
          <p:nvPr/>
        </p:nvSpPr>
        <p:spPr>
          <a:xfrm>
            <a:off x="2057400" y="2677525"/>
            <a:ext cx="16230600" cy="12774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Sự nóng chảy là quá trình chuyển từ thể rắn sang thể lỏng của các chất.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3283682" y="2256554"/>
            <a:ext cx="10359978" cy="7705234"/>
          </a:xfrm>
          <a:custGeom>
            <a:avLst/>
            <a:gdLst/>
            <a:ahLst/>
            <a:cxnLst/>
            <a:rect l="l" t="t" r="r" b="b"/>
            <a:pathLst>
              <a:path w="11065008" h="8229600">
                <a:moveTo>
                  <a:pt x="0" y="0"/>
                </a:moveTo>
                <a:lnTo>
                  <a:pt x="11065008" y="0"/>
                </a:lnTo>
                <a:lnTo>
                  <a:pt x="11065008" y="8229600"/>
                </a:lnTo>
                <a:lnTo>
                  <a:pt x="0" y="8229600"/>
                </a:lnTo>
                <a:lnTo>
                  <a:pt x="0" y="0"/>
                </a:lnTo>
                <a:close/>
              </a:path>
            </a:pathLst>
          </a:custGeom>
          <a:blipFill>
            <a:blip r:embed="rId5"/>
            <a:stretch>
              <a:fillRect/>
            </a:stretch>
          </a:blipFill>
        </p:spPr>
      </p:sp>
      <p:sp>
        <p:nvSpPr>
          <p:cNvPr id="6" name="TextBox 6"/>
          <p:cNvSpPr txBox="1"/>
          <p:nvPr/>
        </p:nvSpPr>
        <p:spPr>
          <a:xfrm>
            <a:off x="1163637" y="680500"/>
            <a:ext cx="16391632"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2. Sự nóng chảy của chất rắn kết tinh và chất rắn vô định hình</a:t>
            </a:r>
          </a:p>
        </p:txBody>
      </p:sp>
      <p:sp>
        <p:nvSpPr>
          <p:cNvPr id="7" name="TextBox 7"/>
          <p:cNvSpPr txBox="1"/>
          <p:nvPr/>
        </p:nvSpPr>
        <p:spPr>
          <a:xfrm>
            <a:off x="1539104" y="1599616"/>
            <a:ext cx="9974957"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Sự nóng chảy của chất rắn kết tinh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6" name="TextBox 6"/>
          <p:cNvSpPr txBox="1"/>
          <p:nvPr/>
        </p:nvSpPr>
        <p:spPr>
          <a:xfrm>
            <a:off x="1163637" y="680500"/>
            <a:ext cx="16391632"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2. Sự nóng chảy của chất rắn kết tinh và chất rắn vô định hình</a:t>
            </a:r>
          </a:p>
        </p:txBody>
      </p:sp>
      <p:sp>
        <p:nvSpPr>
          <p:cNvPr id="7" name="TextBox 7"/>
          <p:cNvSpPr txBox="1"/>
          <p:nvPr/>
        </p:nvSpPr>
        <p:spPr>
          <a:xfrm>
            <a:off x="1539104" y="1599616"/>
            <a:ext cx="9974957"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Sự nóng chảy của chất rắn kết tinh</a:t>
            </a:r>
          </a:p>
        </p:txBody>
      </p:sp>
      <p:sp>
        <p:nvSpPr>
          <p:cNvPr id="8" name="TextBox 8"/>
          <p:cNvSpPr txBox="1"/>
          <p:nvPr/>
        </p:nvSpPr>
        <p:spPr>
          <a:xfrm>
            <a:off x="1244153" y="2515091"/>
            <a:ext cx="16751944" cy="58113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Khi nung nóng liên tục một vật rắn kết tinh, nhiệt độ của vật rắn tăng dần.</a:t>
            </a:r>
          </a:p>
          <a:p>
            <a:pPr algn="l">
              <a:lnSpc>
                <a:spcPts val="5110"/>
              </a:lnSpc>
              <a:spcBef>
                <a:spcPct val="0"/>
              </a:spcBef>
            </a:pPr>
            <a:r>
              <a:rPr lang="en-US" sz="3702" spc="303">
                <a:solidFill>
                  <a:srgbClr val="FFFFFF"/>
                </a:solidFill>
                <a:latin typeface="DM Sans"/>
                <a:ea typeface="DM Sans"/>
                <a:cs typeface="DM Sans"/>
                <a:sym typeface="DM Sans"/>
              </a:rPr>
              <a:t> - Khi nhiệt độ đạt một giá trị xác định, gọi là nhiệt độ nóng chảy, thì vật bắt đầu chuyển sang thể lỏng. Trong suốt quá trình này nhiệt độ của vật là không đổi.</a:t>
            </a:r>
          </a:p>
          <a:p>
            <a:pPr algn="l">
              <a:lnSpc>
                <a:spcPts val="5110"/>
              </a:lnSpc>
              <a:spcBef>
                <a:spcPct val="0"/>
              </a:spcBef>
            </a:pPr>
            <a:r>
              <a:rPr lang="en-US" sz="3702" spc="303">
                <a:solidFill>
                  <a:srgbClr val="FFFFFF"/>
                </a:solidFill>
                <a:latin typeface="DM Sans"/>
                <a:ea typeface="DM Sans"/>
                <a:cs typeface="DM Sans"/>
                <a:sym typeface="DM Sans"/>
              </a:rPr>
              <a:t> - Khi toàn bộ vật rắn đã chuyển sang thể lỏng, tiếp tục cung cấp nhiệt lượng thì nhiệt độ của vật sẽ tiếp tục tăng.</a:t>
            </a:r>
          </a:p>
          <a:p>
            <a:pPr algn="l">
              <a:lnSpc>
                <a:spcPts val="5110"/>
              </a:lnSpc>
              <a:spcBef>
                <a:spcPct val="0"/>
              </a:spcBef>
            </a:pPr>
            <a:r>
              <a:rPr lang="en-US" sz="3702" spc="303">
                <a:solidFill>
                  <a:srgbClr val="FFFFFF"/>
                </a:solidFill>
                <a:latin typeface="DM Sans"/>
                <a:ea typeface="DM Sans"/>
                <a:cs typeface="DM Sans"/>
                <a:sym typeface="DM Sans"/>
              </a:rPr>
              <a:t> - Vậy: chất rắn kết tinh có nhiệt độ nóng chảy xác định (ở một áp suất cụ thể)</a:t>
            </a:r>
          </a:p>
        </p:txBody>
      </p:sp>
    </p:spTree>
    <p:extLst>
      <p:ext uri="{BB962C8B-B14F-4D97-AF65-F5344CB8AC3E}">
        <p14:creationId xmlns:p14="http://schemas.microsoft.com/office/powerpoint/2010/main" val="58991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9185997" y="1842627"/>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5"/>
            <a:stretch>
              <a:fillRect/>
            </a:stretch>
          </a:blipFill>
        </p:spPr>
      </p:sp>
      <p:sp>
        <p:nvSpPr>
          <p:cNvPr id="6" name="Freeform 6"/>
          <p:cNvSpPr/>
          <p:nvPr/>
        </p:nvSpPr>
        <p:spPr>
          <a:xfrm>
            <a:off x="-2142599" y="1811097"/>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6"/>
            <a:stretch>
              <a:fillRect/>
            </a:stretch>
          </a:blipFill>
        </p:spPr>
      </p:sp>
      <p:sp>
        <p:nvSpPr>
          <p:cNvPr id="7" name="Freeform 7"/>
          <p:cNvSpPr/>
          <p:nvPr/>
        </p:nvSpPr>
        <p:spPr>
          <a:xfrm>
            <a:off x="2237290" y="1826862"/>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7"/>
            <a:stretch>
              <a:fillRect/>
            </a:stretch>
          </a:blipFill>
        </p:spPr>
      </p:sp>
      <p:sp>
        <p:nvSpPr>
          <p:cNvPr id="8" name="TextBox 8"/>
          <p:cNvSpPr txBox="1"/>
          <p:nvPr/>
        </p:nvSpPr>
        <p:spPr>
          <a:xfrm>
            <a:off x="2567686" y="680500"/>
            <a:ext cx="11205567"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b) Sự nóng chảy của chất rắn vô định hình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8" name="TextBox 8"/>
          <p:cNvSpPr txBox="1"/>
          <p:nvPr/>
        </p:nvSpPr>
        <p:spPr>
          <a:xfrm>
            <a:off x="2567686" y="680500"/>
            <a:ext cx="11205567"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b) Sự nóng chảy của chất rắn vô định hình</a:t>
            </a:r>
          </a:p>
        </p:txBody>
      </p:sp>
      <p:sp>
        <p:nvSpPr>
          <p:cNvPr id="9" name="TextBox 9"/>
          <p:cNvSpPr txBox="1"/>
          <p:nvPr/>
        </p:nvSpPr>
        <p:spPr>
          <a:xfrm>
            <a:off x="1515661" y="2166456"/>
            <a:ext cx="16772339" cy="25728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Khi nung nóng liên tục vật rắn vô định hình, vật rắn mềm đi và chuyển dần sang thể lỏng một cách liên tục, trong quá trình này nhiệt độ của vật tăng liên tục.</a:t>
            </a:r>
          </a:p>
          <a:p>
            <a:pPr algn="l">
              <a:lnSpc>
                <a:spcPts val="5110"/>
              </a:lnSpc>
              <a:spcBef>
                <a:spcPct val="0"/>
              </a:spcBef>
            </a:pPr>
            <a:r>
              <a:rPr lang="en-US" sz="3702" spc="303">
                <a:solidFill>
                  <a:srgbClr val="FFFFFF"/>
                </a:solidFill>
                <a:latin typeface="DM Sans"/>
                <a:ea typeface="DM Sans"/>
                <a:cs typeface="DM Sans"/>
                <a:sym typeface="DM Sans"/>
              </a:rPr>
              <a:t> - Vật rắn vô định hình không có nhiệt độ nóng chảy xác định.</a:t>
            </a:r>
          </a:p>
        </p:txBody>
      </p:sp>
    </p:spTree>
    <p:extLst>
      <p:ext uri="{BB962C8B-B14F-4D97-AF65-F5344CB8AC3E}">
        <p14:creationId xmlns:p14="http://schemas.microsoft.com/office/powerpoint/2010/main" val="164836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7" name="Freeform 7"/>
          <p:cNvSpPr/>
          <p:nvPr/>
        </p:nvSpPr>
        <p:spPr>
          <a:xfrm>
            <a:off x="1255071" y="1485900"/>
            <a:ext cx="16230600" cy="8034147"/>
          </a:xfrm>
          <a:custGeom>
            <a:avLst/>
            <a:gdLst/>
            <a:ahLst/>
            <a:cxnLst/>
            <a:rect l="l" t="t" r="r" b="b"/>
            <a:pathLst>
              <a:path w="16230600" h="8034147">
                <a:moveTo>
                  <a:pt x="0" y="0"/>
                </a:moveTo>
                <a:lnTo>
                  <a:pt x="16230600" y="0"/>
                </a:lnTo>
                <a:lnTo>
                  <a:pt x="16230600" y="8034147"/>
                </a:lnTo>
                <a:lnTo>
                  <a:pt x="0" y="8034147"/>
                </a:lnTo>
                <a:lnTo>
                  <a:pt x="0" y="0"/>
                </a:lnTo>
                <a:close/>
              </a:path>
            </a:pathLst>
          </a:custGeom>
          <a:blipFill>
            <a:blip r:embed="rId5"/>
            <a:stretch>
              <a:fillRect/>
            </a:stretch>
          </a:blipFill>
        </p:spPr>
      </p:sp>
      <p:sp>
        <p:nvSpPr>
          <p:cNvPr id="8" name="TextBox 8"/>
          <p:cNvSpPr txBox="1"/>
          <p:nvPr/>
        </p:nvSpPr>
        <p:spPr>
          <a:xfrm>
            <a:off x="2974333" y="398976"/>
            <a:ext cx="6396038"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3. Nhiệt nóng chảy riêng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5"/>
            <a:stretch>
              <a:fillRect/>
            </a:stretch>
          </a:blipFill>
        </p:spPr>
      </p:sp>
      <p:sp>
        <p:nvSpPr>
          <p:cNvPr id="5" name="TextBox 5"/>
          <p:cNvSpPr txBox="1"/>
          <p:nvPr/>
        </p:nvSpPr>
        <p:spPr>
          <a:xfrm>
            <a:off x="2473266" y="1507820"/>
            <a:ext cx="15522831" cy="4550285"/>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Nhiệt nóng chảy riêng của một chất có giá trị bằng nhiệt lượng cần cung cấp cho 1 kg chất đó chuyển hoàn toàn từ thể rắn sang thể lỏng tại nhiệt độ nóng chảy.</a:t>
            </a:r>
          </a:p>
          <a:p>
            <a:pPr algn="l">
              <a:lnSpc>
                <a:spcPts val="5110"/>
              </a:lnSpc>
              <a:spcBef>
                <a:spcPct val="0"/>
              </a:spcBef>
            </a:pPr>
            <a:r>
              <a:rPr lang="en-US" sz="3702" spc="303">
                <a:solidFill>
                  <a:srgbClr val="FFFFFF"/>
                </a:solidFill>
                <a:latin typeface="DM Sans"/>
                <a:ea typeface="DM Sans"/>
                <a:cs typeface="DM Sans"/>
                <a:sym typeface="DM Sans"/>
              </a:rPr>
              <a:t> </a:t>
            </a:r>
          </a:p>
          <a:p>
            <a:pPr algn="l">
              <a:lnSpc>
                <a:spcPts val="5110"/>
              </a:lnSpc>
              <a:spcBef>
                <a:spcPct val="0"/>
              </a:spcBef>
            </a:pPr>
            <a:endParaRPr lang="en-US" sz="3702" spc="303">
              <a:solidFill>
                <a:srgbClr val="FFFFFF"/>
              </a:solidFill>
              <a:latin typeface="DM Sans"/>
              <a:ea typeface="DM Sans"/>
              <a:cs typeface="DM Sans"/>
              <a:sym typeface="DM Sans"/>
            </a:endParaRPr>
          </a:p>
          <a:p>
            <a:pPr algn="l">
              <a:lnSpc>
                <a:spcPts val="5110"/>
              </a:lnSpc>
              <a:spcBef>
                <a:spcPct val="0"/>
              </a:spcBef>
            </a:pPr>
            <a:endParaRPr lang="en-US" sz="3702" spc="303">
              <a:solidFill>
                <a:srgbClr val="FFFFFF"/>
              </a:solidFill>
              <a:latin typeface="DM Sans"/>
              <a:ea typeface="DM Sans"/>
              <a:cs typeface="DM Sans"/>
              <a:sym typeface="DM Sans"/>
            </a:endParaRPr>
          </a:p>
          <a:p>
            <a:pPr algn="l">
              <a:lnSpc>
                <a:spcPts val="5110"/>
              </a:lnSpc>
              <a:spcBef>
                <a:spcPct val="0"/>
              </a:spcBef>
            </a:pPr>
            <a:r>
              <a:rPr lang="en-US" sz="3702" spc="303">
                <a:solidFill>
                  <a:srgbClr val="FFFFFF"/>
                </a:solidFill>
                <a:latin typeface="DM Sans"/>
                <a:ea typeface="DM Sans"/>
                <a:cs typeface="DM Sans"/>
                <a:sym typeface="DM Sans"/>
              </a:rPr>
              <a:t> </a:t>
            </a:r>
          </a:p>
        </p:txBody>
      </p:sp>
      <p:sp>
        <p:nvSpPr>
          <p:cNvPr id="6" name="Freeform 6"/>
          <p:cNvSpPr/>
          <p:nvPr/>
        </p:nvSpPr>
        <p:spPr>
          <a:xfrm>
            <a:off x="7367265" y="3747568"/>
            <a:ext cx="3772055" cy="822994"/>
          </a:xfrm>
          <a:custGeom>
            <a:avLst/>
            <a:gdLst/>
            <a:ahLst/>
            <a:cxnLst/>
            <a:rect l="l" t="t" r="r" b="b"/>
            <a:pathLst>
              <a:path w="3772055" h="822994">
                <a:moveTo>
                  <a:pt x="0" y="0"/>
                </a:moveTo>
                <a:lnTo>
                  <a:pt x="3772055" y="0"/>
                </a:lnTo>
                <a:lnTo>
                  <a:pt x="3772055" y="822994"/>
                </a:lnTo>
                <a:lnTo>
                  <a:pt x="0" y="822994"/>
                </a:lnTo>
                <a:lnTo>
                  <a:pt x="0" y="0"/>
                </a:lnTo>
                <a:close/>
              </a:path>
            </a:pathLst>
          </a:custGeom>
          <a:blipFill>
            <a:blip r:embed="rId6"/>
            <a:stretch>
              <a:fillRect/>
            </a:stretch>
          </a:blipFill>
        </p:spPr>
      </p:sp>
      <p:sp>
        <p:nvSpPr>
          <p:cNvPr id="8" name="TextBox 8"/>
          <p:cNvSpPr txBox="1"/>
          <p:nvPr/>
        </p:nvSpPr>
        <p:spPr>
          <a:xfrm>
            <a:off x="2974333" y="398976"/>
            <a:ext cx="6396038"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3. Nhiệt nóng chảy riêng</a:t>
            </a:r>
          </a:p>
        </p:txBody>
      </p:sp>
      <p:graphicFrame>
        <p:nvGraphicFramePr>
          <p:cNvPr id="10" name="Object 9">
            <a:extLst>
              <a:ext uri="{FF2B5EF4-FFF2-40B4-BE49-F238E27FC236}">
                <a16:creationId xmlns:a16="http://schemas.microsoft.com/office/drawing/2014/main" id="{3FA37B7D-1EDC-4906-BBF0-AB505B867310}"/>
              </a:ext>
            </a:extLst>
          </p:cNvPr>
          <p:cNvGraphicFramePr>
            <a:graphicFrameLocks noChangeAspect="1"/>
          </p:cNvGraphicFramePr>
          <p:nvPr>
            <p:extLst>
              <p:ext uri="{D42A27DB-BD31-4B8C-83A1-F6EECF244321}">
                <p14:modId xmlns:p14="http://schemas.microsoft.com/office/powerpoint/2010/main" val="4217067298"/>
              </p:ext>
            </p:extLst>
          </p:nvPr>
        </p:nvGraphicFramePr>
        <p:xfrm>
          <a:off x="2667000" y="6591300"/>
          <a:ext cx="977900" cy="739775"/>
        </p:xfrm>
        <a:graphic>
          <a:graphicData uri="http://schemas.openxmlformats.org/presentationml/2006/ole">
            <mc:AlternateContent xmlns:mc="http://schemas.openxmlformats.org/markup-compatibility/2006">
              <mc:Choice xmlns:v="urn:schemas-microsoft-com:vml" Requires="v">
                <p:oleObj spid="_x0000_s1034" name="Equation" r:id="rId7" imgW="126720" imgH="177480" progId="Equation.DSMT4">
                  <p:embed/>
                </p:oleObj>
              </mc:Choice>
              <mc:Fallback>
                <p:oleObj name="Equation" r:id="rId7" imgW="126720" imgH="177480" progId="Equation.DSMT4">
                  <p:embed/>
                  <p:pic>
                    <p:nvPicPr>
                      <p:cNvPr id="0" name=""/>
                      <p:cNvPicPr/>
                      <p:nvPr/>
                    </p:nvPicPr>
                    <p:blipFill>
                      <a:blip r:embed="rId8"/>
                      <a:stretch>
                        <a:fillRect/>
                      </a:stretch>
                    </p:blipFill>
                    <p:spPr>
                      <a:xfrm>
                        <a:off x="2667000" y="6591300"/>
                        <a:ext cx="977900" cy="739775"/>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3" name="TextBox 5">
                <a:extLst>
                  <a:ext uri="{FF2B5EF4-FFF2-40B4-BE49-F238E27FC236}">
                    <a16:creationId xmlns:a16="http://schemas.microsoft.com/office/drawing/2014/main" id="{C4B856AE-58A8-4265-8004-8FE74D71B71C}"/>
                  </a:ext>
                </a:extLst>
              </p:cNvPr>
              <p:cNvSpPr txBox="1"/>
              <p:nvPr/>
            </p:nvSpPr>
            <p:spPr>
              <a:xfrm>
                <a:off x="2661008" y="5300337"/>
                <a:ext cx="15522831" cy="2581925"/>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Trong đó: Q là nhiệt lượng khối chất thu vào (J)</a:t>
                </a:r>
              </a:p>
              <a:p>
                <a:pPr algn="l">
                  <a:lnSpc>
                    <a:spcPts val="5110"/>
                  </a:lnSpc>
                  <a:spcBef>
                    <a:spcPct val="0"/>
                  </a:spcBef>
                </a:pPr>
                <a:r>
                  <a:rPr lang="en-US" sz="3702" spc="303">
                    <a:solidFill>
                      <a:srgbClr val="FFFFFF"/>
                    </a:solidFill>
                    <a:latin typeface="DM Sans"/>
                    <a:ea typeface="DM Sans"/>
                    <a:cs typeface="DM Sans"/>
                    <a:sym typeface="DM Sans"/>
                  </a:rPr>
                  <a:t> m: là khối lượng của khối chất (kg)</a:t>
                </a:r>
              </a:p>
              <a:p>
                <a:pPr algn="l">
                  <a:lnSpc>
                    <a:spcPts val="5110"/>
                  </a:lnSpc>
                  <a:spcBef>
                    <a:spcPct val="0"/>
                  </a:spcBef>
                </a:pPr>
                <a14:m>
                  <m:oMath xmlns:m="http://schemas.openxmlformats.org/officeDocument/2006/math">
                    <m:r>
                      <a:rPr lang="en-US" sz="3702" i="1" spc="303" smtClean="0">
                        <a:solidFill>
                          <a:srgbClr val="FFFFFF"/>
                        </a:solidFill>
                        <a:latin typeface="Cambria Math" panose="02040503050406030204" pitchFamily="18" charset="0"/>
                        <a:ea typeface="DM Sans"/>
                        <a:cs typeface="DM Sans"/>
                        <a:sym typeface="DM Sans"/>
                      </a:rPr>
                      <m:t> </m:t>
                    </m:r>
                  </m:oMath>
                </a14:m>
                <a:r>
                  <a:rPr lang="en-US" sz="3702" spc="303">
                    <a:solidFill>
                      <a:srgbClr val="FFFFFF"/>
                    </a:solidFill>
                    <a:latin typeface="DM Sans"/>
                    <a:ea typeface="DM Sans"/>
                    <a:cs typeface="DM Sans"/>
                    <a:sym typeface="DM Sans"/>
                  </a:rPr>
                  <a:t>   : là nhiệt nóng chảy riêng (phụ thuộc vào bản chất của chất nóng chảy) (J/kg)</a:t>
                </a:r>
              </a:p>
            </p:txBody>
          </p:sp>
        </mc:Choice>
        <mc:Fallback xmlns="">
          <p:sp>
            <p:nvSpPr>
              <p:cNvPr id="13" name="TextBox 5">
                <a:extLst>
                  <a:ext uri="{FF2B5EF4-FFF2-40B4-BE49-F238E27FC236}">
                    <a16:creationId xmlns:a16="http://schemas.microsoft.com/office/drawing/2014/main" id="{C4B856AE-58A8-4265-8004-8FE74D71B71C}"/>
                  </a:ext>
                </a:extLst>
              </p:cNvPr>
              <p:cNvSpPr txBox="1">
                <a:spLocks noRot="1" noChangeAspect="1" noMove="1" noResize="1" noEditPoints="1" noAdjustHandles="1" noChangeArrowheads="1" noChangeShapeType="1" noTextEdit="1"/>
              </p:cNvSpPr>
              <p:nvPr/>
            </p:nvSpPr>
            <p:spPr>
              <a:xfrm>
                <a:off x="2661008" y="5300337"/>
                <a:ext cx="15522831" cy="2581925"/>
              </a:xfrm>
              <a:prstGeom prst="rect">
                <a:avLst/>
              </a:prstGeom>
              <a:blipFill>
                <a:blip r:embed="rId9"/>
                <a:stretch>
                  <a:fillRect l="-1846" t="-4245" b="-10142"/>
                </a:stretch>
              </a:blipFill>
            </p:spPr>
            <p:txBody>
              <a:bodyPr/>
              <a:lstStyle/>
              <a:p>
                <a:r>
                  <a:rPr lang="en-US">
                    <a:noFill/>
                  </a:rPr>
                  <a:t> </a:t>
                </a:r>
              </a:p>
            </p:txBody>
          </p:sp>
        </mc:Fallback>
      </mc:AlternateContent>
    </p:spTree>
    <p:extLst>
      <p:ext uri="{BB962C8B-B14F-4D97-AF65-F5344CB8AC3E}">
        <p14:creationId xmlns:p14="http://schemas.microsoft.com/office/powerpoint/2010/main" val="68735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9584510" y="1638300"/>
            <a:ext cx="8440615" cy="8229600"/>
          </a:xfrm>
          <a:custGeom>
            <a:avLst/>
            <a:gdLst/>
            <a:ahLst/>
            <a:cxnLst/>
            <a:rect l="l" t="t" r="r" b="b"/>
            <a:pathLst>
              <a:path w="8440615" h="8229600">
                <a:moveTo>
                  <a:pt x="0" y="0"/>
                </a:moveTo>
                <a:lnTo>
                  <a:pt x="8440615" y="0"/>
                </a:lnTo>
                <a:lnTo>
                  <a:pt x="8440615" y="8229600"/>
                </a:lnTo>
                <a:lnTo>
                  <a:pt x="0" y="8229600"/>
                </a:lnTo>
                <a:lnTo>
                  <a:pt x="0" y="0"/>
                </a:lnTo>
                <a:close/>
              </a:path>
            </a:pathLst>
          </a:custGeom>
          <a:blipFill>
            <a:blip r:embed="rId5"/>
            <a:stretch>
              <a:fillRect/>
            </a:stretch>
          </a:blipFill>
        </p:spPr>
      </p:sp>
      <p:sp>
        <p:nvSpPr>
          <p:cNvPr id="6" name="TextBox 6"/>
          <p:cNvSpPr txBox="1"/>
          <p:nvPr/>
        </p:nvSpPr>
        <p:spPr>
          <a:xfrm>
            <a:off x="3057809" y="680500"/>
            <a:ext cx="4015780"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F7828"/>
                </a:solidFill>
                <a:latin typeface="DM Sans Bold"/>
                <a:ea typeface="DM Sans Bold"/>
                <a:cs typeface="DM Sans Bold"/>
                <a:sym typeface="DM Sans Bold"/>
              </a:rPr>
              <a:t>IV. SỰ HÓA HƠI</a:t>
            </a:r>
          </a:p>
        </p:txBody>
      </p:sp>
      <p:sp>
        <p:nvSpPr>
          <p:cNvPr id="7" name="TextBox 7"/>
          <p:cNvSpPr txBox="1"/>
          <p:nvPr/>
        </p:nvSpPr>
        <p:spPr>
          <a:xfrm>
            <a:off x="2473266" y="1975773"/>
            <a:ext cx="5527734" cy="3889976"/>
          </a:xfrm>
          <a:prstGeom prst="rect">
            <a:avLst/>
          </a:prstGeom>
        </p:spPr>
        <p:txBody>
          <a:bodyPr wrap="square"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Sự hóa hơi là quá trình chuyển từ thể lỏng sang thể khí</a:t>
            </a:r>
          </a:p>
          <a:p>
            <a:pPr algn="l">
              <a:lnSpc>
                <a:spcPts val="5110"/>
              </a:lnSpc>
              <a:spcBef>
                <a:spcPct val="0"/>
              </a:spcBef>
            </a:pPr>
            <a:r>
              <a:rPr lang="en-US" sz="3702" spc="303">
                <a:solidFill>
                  <a:srgbClr val="FFFFFF"/>
                </a:solidFill>
                <a:latin typeface="DM Sans"/>
                <a:ea typeface="DM Sans"/>
                <a:cs typeface="DM Sans"/>
                <a:sym typeface="DM Sans"/>
              </a:rPr>
              <a:t>- Sự hóa hơi thể hiện qua 2 hình thức: sự bay hơi và sự sôi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2967940" y="1997777"/>
            <a:ext cx="12352120" cy="8229600"/>
          </a:xfrm>
          <a:custGeom>
            <a:avLst/>
            <a:gdLst/>
            <a:ahLst/>
            <a:cxnLst/>
            <a:rect l="l" t="t" r="r" b="b"/>
            <a:pathLst>
              <a:path w="12352120" h="8229600">
                <a:moveTo>
                  <a:pt x="0" y="0"/>
                </a:moveTo>
                <a:lnTo>
                  <a:pt x="12352121" y="0"/>
                </a:lnTo>
                <a:lnTo>
                  <a:pt x="12352121" y="8229600"/>
                </a:lnTo>
                <a:lnTo>
                  <a:pt x="0" y="8229600"/>
                </a:lnTo>
                <a:lnTo>
                  <a:pt x="0" y="0"/>
                </a:lnTo>
                <a:close/>
              </a:path>
            </a:pathLst>
          </a:custGeom>
          <a:blipFill>
            <a:blip r:embed="rId4"/>
            <a:stretch>
              <a:fillRect/>
            </a:stretch>
          </a:blipFill>
        </p:spPr>
      </p:sp>
      <p:sp>
        <p:nvSpPr>
          <p:cNvPr id="6" name="TextBox 6"/>
          <p:cNvSpPr txBox="1"/>
          <p:nvPr/>
        </p:nvSpPr>
        <p:spPr>
          <a:xfrm>
            <a:off x="3061111" y="398976"/>
            <a:ext cx="3339604"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1. Sự bay hơi</a:t>
            </a:r>
          </a:p>
        </p:txBody>
      </p:sp>
      <p:sp>
        <p:nvSpPr>
          <p:cNvPr id="7" name="TextBox 7"/>
          <p:cNvSpPr txBox="1"/>
          <p:nvPr/>
        </p:nvSpPr>
        <p:spPr>
          <a:xfrm>
            <a:off x="2994088" y="1250938"/>
            <a:ext cx="4625912" cy="629724"/>
          </a:xfrm>
          <a:prstGeom prst="rect">
            <a:avLst/>
          </a:prstGeom>
        </p:spPr>
        <p:txBody>
          <a:bodyPr wrap="square"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Sự bay hơi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6" name="TextBox 6"/>
          <p:cNvSpPr txBox="1"/>
          <p:nvPr/>
        </p:nvSpPr>
        <p:spPr>
          <a:xfrm>
            <a:off x="3061111" y="398976"/>
            <a:ext cx="3339604"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1. Sự bay hơi</a:t>
            </a:r>
          </a:p>
        </p:txBody>
      </p:sp>
      <p:sp>
        <p:nvSpPr>
          <p:cNvPr id="7" name="TextBox 7"/>
          <p:cNvSpPr txBox="1"/>
          <p:nvPr/>
        </p:nvSpPr>
        <p:spPr>
          <a:xfrm>
            <a:off x="2994088" y="1250938"/>
            <a:ext cx="4625912" cy="629724"/>
          </a:xfrm>
          <a:prstGeom prst="rect">
            <a:avLst/>
          </a:prstGeom>
        </p:spPr>
        <p:txBody>
          <a:bodyPr wrap="square"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Sự bay hơi</a:t>
            </a:r>
          </a:p>
        </p:txBody>
      </p:sp>
      <p:sp>
        <p:nvSpPr>
          <p:cNvPr id="8" name="TextBox 8"/>
          <p:cNvSpPr txBox="1"/>
          <p:nvPr/>
        </p:nvSpPr>
        <p:spPr>
          <a:xfrm>
            <a:off x="2473266" y="2248710"/>
            <a:ext cx="15522831" cy="32205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Sự bay hơi là sự hóa hơi xảy ra trên bề mặt chất lỏng. Sự bay hơi xảy ra ở nhiệt độ bất kỳ.</a:t>
            </a:r>
          </a:p>
          <a:p>
            <a:pPr algn="l">
              <a:lnSpc>
                <a:spcPts val="5110"/>
              </a:lnSpc>
              <a:spcBef>
                <a:spcPct val="0"/>
              </a:spcBef>
            </a:pPr>
            <a:r>
              <a:rPr lang="en-US" sz="3702" spc="303">
                <a:solidFill>
                  <a:srgbClr val="FFFFFF"/>
                </a:solidFill>
                <a:latin typeface="DM Sans"/>
                <a:ea typeface="DM Sans"/>
                <a:cs typeface="DM Sans"/>
                <a:sym typeface="DM Sans"/>
              </a:rPr>
              <a:t> - Tốc độ bay hơi của chất lỏng càng nhanh nếu diện tích mặt thoáng càng lớn, tốc độ gió càng lớn, nhiệt độ càng cao và độ ẩm không khí càng thấp.</a:t>
            </a:r>
          </a:p>
        </p:txBody>
      </p:sp>
    </p:spTree>
    <p:extLst>
      <p:ext uri="{BB962C8B-B14F-4D97-AF65-F5344CB8AC3E}">
        <p14:creationId xmlns:p14="http://schemas.microsoft.com/office/powerpoint/2010/main" val="216166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TextBox 5"/>
          <p:cNvSpPr txBox="1"/>
          <p:nvPr/>
        </p:nvSpPr>
        <p:spPr>
          <a:xfrm>
            <a:off x="2865189" y="962025"/>
            <a:ext cx="6404571"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 b) Giải thích sự bay hơi</a:t>
            </a:r>
          </a:p>
        </p:txBody>
      </p:sp>
      <p:sp>
        <p:nvSpPr>
          <p:cNvPr id="6" name="TextBox 6"/>
          <p:cNvSpPr txBox="1"/>
          <p:nvPr/>
        </p:nvSpPr>
        <p:spPr>
          <a:xfrm>
            <a:off x="2473266" y="2019300"/>
            <a:ext cx="15522831" cy="38682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Các phân tử ở bề mặt chất lỏng tham gia chuyển động nhiệt, trong đó có những phân tử chuyển động hướng ra ngoài chất lỏng.</a:t>
            </a:r>
          </a:p>
          <a:p>
            <a:pPr algn="l">
              <a:lnSpc>
                <a:spcPts val="5110"/>
              </a:lnSpc>
              <a:spcBef>
                <a:spcPct val="0"/>
              </a:spcBef>
            </a:pPr>
            <a:r>
              <a:rPr lang="en-US" sz="3702" spc="303">
                <a:solidFill>
                  <a:srgbClr val="FFFFFF"/>
                </a:solidFill>
                <a:latin typeface="DM Sans"/>
                <a:ea typeface="DM Sans"/>
                <a:cs typeface="DM Sans"/>
                <a:sym typeface="DM Sans"/>
              </a:rPr>
              <a:t> - Một số phân tử có động năng đủ lớn, thắng được lực tương tác giữa các phân tử của chất lỏng với nhau thì chúng có thể thoát ra khỏi mặt thoáng, trở thành các phân tử hơi.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2819400" y="1562100"/>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5"/>
            <a:stretch>
              <a:fillRect/>
            </a:stretch>
          </a:blipFill>
        </p:spPr>
      </p:sp>
      <p:sp>
        <p:nvSpPr>
          <p:cNvPr id="6" name="TextBox 6"/>
          <p:cNvSpPr txBox="1"/>
          <p:nvPr/>
        </p:nvSpPr>
        <p:spPr>
          <a:xfrm>
            <a:off x="2971800" y="687889"/>
            <a:ext cx="7157343"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c) Tác dụng của sự bay hơi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6" name="TextBox 6"/>
          <p:cNvSpPr txBox="1"/>
          <p:nvPr/>
        </p:nvSpPr>
        <p:spPr>
          <a:xfrm>
            <a:off x="2971800" y="687889"/>
            <a:ext cx="7157343"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c) Tác dụng của sự bay hơi</a:t>
            </a:r>
          </a:p>
        </p:txBody>
      </p:sp>
      <p:sp>
        <p:nvSpPr>
          <p:cNvPr id="7" name="TextBox 7"/>
          <p:cNvSpPr txBox="1"/>
          <p:nvPr/>
        </p:nvSpPr>
        <p:spPr>
          <a:xfrm>
            <a:off x="2063493" y="1882535"/>
            <a:ext cx="15707111" cy="51636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Nước từ sông, hồ, biển … liên tục bay hơi tạo thành mây, sương mù, mưa, làm cho khí hậu điều hòa, thực vật phát triển.</a:t>
            </a:r>
          </a:p>
          <a:p>
            <a:pPr algn="l">
              <a:lnSpc>
                <a:spcPts val="5110"/>
              </a:lnSpc>
              <a:spcBef>
                <a:spcPct val="0"/>
              </a:spcBef>
            </a:pPr>
            <a:r>
              <a:rPr lang="en-US" sz="3702" spc="303">
                <a:solidFill>
                  <a:srgbClr val="FFFFFF"/>
                </a:solidFill>
                <a:latin typeface="DM Sans"/>
                <a:ea typeface="DM Sans"/>
                <a:cs typeface="DM Sans"/>
                <a:sym typeface="DM Sans"/>
              </a:rPr>
              <a:t> - Sự bay hơi của nước biển được ứng dụng trong ngành sản xuất muối.</a:t>
            </a:r>
          </a:p>
          <a:p>
            <a:pPr algn="l">
              <a:lnSpc>
                <a:spcPts val="5110"/>
              </a:lnSpc>
              <a:spcBef>
                <a:spcPct val="0"/>
              </a:spcBef>
            </a:pPr>
            <a:r>
              <a:rPr lang="en-US" sz="3702" spc="303">
                <a:solidFill>
                  <a:srgbClr val="FFFFFF"/>
                </a:solidFill>
                <a:latin typeface="DM Sans"/>
                <a:ea typeface="DM Sans"/>
                <a:cs typeface="DM Sans"/>
                <a:sym typeface="DM Sans"/>
              </a:rPr>
              <a:t> - Sự bay hơi của khí ammonia (NH3), difluoromethan, (CH2F2)… được sử dụng trong các thết bị làm lạnh như tủ lạnh, máy điều hòa không khí.</a:t>
            </a:r>
          </a:p>
        </p:txBody>
      </p:sp>
    </p:spTree>
    <p:extLst>
      <p:ext uri="{BB962C8B-B14F-4D97-AF65-F5344CB8AC3E}">
        <p14:creationId xmlns:p14="http://schemas.microsoft.com/office/powerpoint/2010/main" val="456135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9185997" y="2077357"/>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5"/>
            <a:stretch>
              <a:fillRect/>
            </a:stretch>
          </a:blipFill>
        </p:spPr>
      </p:sp>
      <p:sp>
        <p:nvSpPr>
          <p:cNvPr id="6" name="Freeform 6"/>
          <p:cNvSpPr/>
          <p:nvPr/>
        </p:nvSpPr>
        <p:spPr>
          <a:xfrm>
            <a:off x="-4456946" y="1985932"/>
            <a:ext cx="14437292" cy="8328282"/>
          </a:xfrm>
          <a:custGeom>
            <a:avLst/>
            <a:gdLst/>
            <a:ahLst/>
            <a:cxnLst/>
            <a:rect l="l" t="t" r="r" b="b"/>
            <a:pathLst>
              <a:path w="14630400" h="8229600">
                <a:moveTo>
                  <a:pt x="0" y="0"/>
                </a:moveTo>
                <a:lnTo>
                  <a:pt x="14630400" y="0"/>
                </a:lnTo>
                <a:lnTo>
                  <a:pt x="14630400" y="8229600"/>
                </a:lnTo>
                <a:lnTo>
                  <a:pt x="0" y="8229600"/>
                </a:lnTo>
                <a:lnTo>
                  <a:pt x="0" y="0"/>
                </a:lnTo>
                <a:close/>
              </a:path>
            </a:pathLst>
          </a:custGeom>
          <a:blipFill>
            <a:blip r:embed="rId6"/>
            <a:stretch>
              <a:fillRect/>
            </a:stretch>
          </a:blipFill>
        </p:spPr>
      </p:sp>
      <p:sp>
        <p:nvSpPr>
          <p:cNvPr id="7" name="TextBox 7"/>
          <p:cNvSpPr txBox="1"/>
          <p:nvPr/>
        </p:nvSpPr>
        <p:spPr>
          <a:xfrm>
            <a:off x="3146641" y="398976"/>
            <a:ext cx="2247702"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2. Sự sôi</a:t>
            </a:r>
          </a:p>
        </p:txBody>
      </p:sp>
      <p:sp>
        <p:nvSpPr>
          <p:cNvPr id="8" name="TextBox 8"/>
          <p:cNvSpPr txBox="1"/>
          <p:nvPr/>
        </p:nvSpPr>
        <p:spPr>
          <a:xfrm>
            <a:off x="3175670" y="969414"/>
            <a:ext cx="2330946"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Sự sôi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7" name="TextBox 7"/>
          <p:cNvSpPr txBox="1"/>
          <p:nvPr/>
        </p:nvSpPr>
        <p:spPr>
          <a:xfrm>
            <a:off x="3146641" y="398976"/>
            <a:ext cx="2247702" cy="629724"/>
          </a:xfrm>
          <a:prstGeom prst="rect">
            <a:avLst/>
          </a:prstGeom>
        </p:spPr>
        <p:txBody>
          <a:bodyPr lIns="0" tIns="0" rIns="0" bIns="0" rtlCol="0" anchor="t">
            <a:spAutoFit/>
          </a:bodyPr>
          <a:lstStyle/>
          <a:p>
            <a:pPr algn="ctr">
              <a:lnSpc>
                <a:spcPts val="5110"/>
              </a:lnSpc>
              <a:spcBef>
                <a:spcPct val="0"/>
              </a:spcBef>
            </a:pPr>
            <a:r>
              <a:rPr lang="en-US" sz="3702" b="1" spc="303">
                <a:solidFill>
                  <a:srgbClr val="F7ED04"/>
                </a:solidFill>
                <a:latin typeface="DM Sans Bold"/>
                <a:ea typeface="DM Sans Bold"/>
                <a:cs typeface="DM Sans Bold"/>
                <a:sym typeface="DM Sans Bold"/>
              </a:rPr>
              <a:t>2. Sự sôi</a:t>
            </a:r>
          </a:p>
        </p:txBody>
      </p:sp>
      <p:sp>
        <p:nvSpPr>
          <p:cNvPr id="8" name="TextBox 8"/>
          <p:cNvSpPr txBox="1"/>
          <p:nvPr/>
        </p:nvSpPr>
        <p:spPr>
          <a:xfrm>
            <a:off x="3175670" y="969414"/>
            <a:ext cx="2330946"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a) Sự sôi</a:t>
            </a:r>
          </a:p>
        </p:txBody>
      </p:sp>
      <p:sp>
        <p:nvSpPr>
          <p:cNvPr id="9" name="TextBox 9"/>
          <p:cNvSpPr txBox="1"/>
          <p:nvPr/>
        </p:nvSpPr>
        <p:spPr>
          <a:xfrm>
            <a:off x="2473266" y="1835515"/>
            <a:ext cx="15327772" cy="38682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Sự sôi là sự hóa hơi xảy ra ở bên trong và trên bề mặt chất lỏng. Sự sôi xảy ra ở nhiệt độ sôi. </a:t>
            </a:r>
          </a:p>
          <a:p>
            <a:pPr algn="l">
              <a:lnSpc>
                <a:spcPts val="5110"/>
              </a:lnSpc>
              <a:spcBef>
                <a:spcPct val="0"/>
              </a:spcBef>
            </a:pPr>
            <a:r>
              <a:rPr lang="en-US" sz="3702" spc="303">
                <a:solidFill>
                  <a:srgbClr val="FFFFFF"/>
                </a:solidFill>
                <a:latin typeface="DM Sans"/>
                <a:ea typeface="DM Sans"/>
                <a:cs typeface="DM Sans"/>
                <a:sym typeface="DM Sans"/>
              </a:rPr>
              <a:t> - Nhiệt độ sôi của chất lỏng phụ thuộc vào áp suất khí trên bề mặt thoáng và bản chất của chất lỏng.</a:t>
            </a:r>
          </a:p>
          <a:p>
            <a:pPr algn="l">
              <a:lnSpc>
                <a:spcPts val="5110"/>
              </a:lnSpc>
              <a:spcBef>
                <a:spcPct val="0"/>
              </a:spcBef>
            </a:pPr>
            <a:r>
              <a:rPr lang="en-US" sz="3702" spc="303">
                <a:solidFill>
                  <a:srgbClr val="FFFFFF"/>
                </a:solidFill>
                <a:latin typeface="DM Sans"/>
                <a:ea typeface="DM Sans"/>
                <a:cs typeface="DM Sans"/>
                <a:sym typeface="DM Sans"/>
              </a:rPr>
              <a:t> - Trong suốt thời gian sôi, nhiệt độ chất lỏng không thay đổi. </a:t>
            </a:r>
          </a:p>
        </p:txBody>
      </p:sp>
    </p:spTree>
    <p:extLst>
      <p:ext uri="{BB962C8B-B14F-4D97-AF65-F5344CB8AC3E}">
        <p14:creationId xmlns:p14="http://schemas.microsoft.com/office/powerpoint/2010/main" val="6708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TextBox 5"/>
          <p:cNvSpPr txBox="1"/>
          <p:nvPr/>
        </p:nvSpPr>
        <p:spPr>
          <a:xfrm>
            <a:off x="2317592" y="398976"/>
            <a:ext cx="8946654"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 b) Giải thích sự sôi của chất lỏng</a:t>
            </a:r>
          </a:p>
        </p:txBody>
      </p:sp>
      <p:sp>
        <p:nvSpPr>
          <p:cNvPr id="6" name="TextBox 6"/>
          <p:cNvSpPr txBox="1"/>
          <p:nvPr/>
        </p:nvSpPr>
        <p:spPr>
          <a:xfrm>
            <a:off x="2317592" y="1502121"/>
            <a:ext cx="15453011" cy="4515924"/>
          </a:xfrm>
          <a:prstGeom prst="rect">
            <a:avLst/>
          </a:prstGeom>
        </p:spPr>
        <p:txBody>
          <a:bodyPr lIns="0" tIns="0" rIns="0" bIns="0" rtlCol="0" anchor="t">
            <a:spAutoFit/>
          </a:bodyPr>
          <a:lstStyle/>
          <a:p>
            <a:pPr algn="l">
              <a:lnSpc>
                <a:spcPts val="5110"/>
              </a:lnSpc>
              <a:spcBef>
                <a:spcPct val="0"/>
              </a:spcBef>
            </a:pPr>
            <a:r>
              <a:rPr lang="en-US" sz="3702" spc="303">
                <a:solidFill>
                  <a:srgbClr val="FFFFFF"/>
                </a:solidFill>
                <a:latin typeface="DM Sans"/>
                <a:ea typeface="DM Sans"/>
                <a:cs typeface="DM Sans"/>
                <a:sym typeface="DM Sans"/>
              </a:rPr>
              <a:t>- Khi đun chất lỏng đến nhiệt độ sôi, do tiếp tục được cung cấp nhiệt lượng nên các phân tử chất lỏng chuyển động nhiệt mạnh hơn, làm phá vỡ sự liên kết giữa các phân tử chất lỏng với nhau, phân tử chất lỏng chuyển sang phân tử hơi.</a:t>
            </a:r>
          </a:p>
          <a:p>
            <a:pPr algn="l">
              <a:lnSpc>
                <a:spcPts val="5110"/>
              </a:lnSpc>
              <a:spcBef>
                <a:spcPct val="0"/>
              </a:spcBef>
            </a:pPr>
            <a:r>
              <a:rPr lang="en-US" sz="3702" spc="303">
                <a:solidFill>
                  <a:srgbClr val="FFFFFF"/>
                </a:solidFill>
                <a:latin typeface="DM Sans"/>
                <a:ea typeface="DM Sans"/>
                <a:cs typeface="DM Sans"/>
                <a:sym typeface="DM Sans"/>
              </a:rPr>
              <a:t> - Hiện tượng này xảy ra với tất cả các phân tử chất lỏng ở bên trong và trên bề mặt khối chất lỏng.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7" name="Freeform 7"/>
          <p:cNvSpPr/>
          <p:nvPr/>
        </p:nvSpPr>
        <p:spPr>
          <a:xfrm>
            <a:off x="3276600" y="1485900"/>
            <a:ext cx="12352120" cy="82296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5"/>
            <a:stretch>
              <a:fillRect/>
            </a:stretch>
          </a:blipFill>
        </p:spPr>
      </p:sp>
      <p:sp>
        <p:nvSpPr>
          <p:cNvPr id="8" name="TextBox 8"/>
          <p:cNvSpPr txBox="1"/>
          <p:nvPr/>
        </p:nvSpPr>
        <p:spPr>
          <a:xfrm>
            <a:off x="3150396" y="398976"/>
            <a:ext cx="5717580"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c) Nhiệt hóa hơi riêng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TextBox 5"/>
          <p:cNvSpPr txBox="1"/>
          <p:nvPr/>
        </p:nvSpPr>
        <p:spPr>
          <a:xfrm>
            <a:off x="2952203" y="1556800"/>
            <a:ext cx="14574919" cy="7814127"/>
          </a:xfrm>
          <a:prstGeom prst="rect">
            <a:avLst/>
          </a:prstGeom>
        </p:spPr>
        <p:txBody>
          <a:bodyPr lIns="0" tIns="0" rIns="0" bIns="0" rtlCol="0" anchor="t">
            <a:spAutoFit/>
          </a:bodyPr>
          <a:lstStyle/>
          <a:p>
            <a:pPr algn="just">
              <a:lnSpc>
                <a:spcPts val="5110"/>
              </a:lnSpc>
              <a:spcBef>
                <a:spcPct val="0"/>
              </a:spcBef>
            </a:pPr>
            <a:r>
              <a:rPr lang="en-US" sz="3702" spc="303">
                <a:solidFill>
                  <a:srgbClr val="FFFFFF"/>
                </a:solidFill>
                <a:latin typeface="DM Sans"/>
                <a:ea typeface="DM Sans"/>
                <a:cs typeface="DM Sans"/>
                <a:sym typeface="DM Sans"/>
              </a:rPr>
              <a:t>Nhiệt hóa hơi riêng của một chất lỏng có giá trị bằng nhiệt lượng cần cung cấp cho 1 kg chất lỏng đó hóa hơi hoàn toàn ở nhiệt độ sôi:</a:t>
            </a:r>
          </a:p>
          <a:p>
            <a:pPr algn="just">
              <a:lnSpc>
                <a:spcPts val="5110"/>
              </a:lnSpc>
              <a:spcBef>
                <a:spcPct val="0"/>
              </a:spcBef>
            </a:pPr>
            <a:endParaRPr lang="en-US" sz="3702" spc="303">
              <a:solidFill>
                <a:srgbClr val="FFFFFF"/>
              </a:solidFill>
              <a:latin typeface="DM Sans"/>
              <a:ea typeface="DM Sans"/>
              <a:cs typeface="DM Sans"/>
              <a:sym typeface="DM Sans"/>
            </a:endParaRPr>
          </a:p>
          <a:p>
            <a:pPr algn="just">
              <a:lnSpc>
                <a:spcPts val="5110"/>
              </a:lnSpc>
              <a:spcBef>
                <a:spcPct val="0"/>
              </a:spcBef>
            </a:pPr>
            <a:endParaRPr lang="en-US" sz="3702" spc="303">
              <a:solidFill>
                <a:srgbClr val="FFFFFF"/>
              </a:solidFill>
              <a:latin typeface="DM Sans"/>
              <a:ea typeface="DM Sans"/>
              <a:cs typeface="DM Sans"/>
              <a:sym typeface="DM Sans"/>
            </a:endParaRPr>
          </a:p>
          <a:p>
            <a:pPr algn="just">
              <a:lnSpc>
                <a:spcPts val="5110"/>
              </a:lnSpc>
              <a:spcBef>
                <a:spcPct val="0"/>
              </a:spcBef>
            </a:pPr>
            <a:endParaRPr lang="en-US" sz="3702" spc="303">
              <a:solidFill>
                <a:srgbClr val="FFFFFF"/>
              </a:solidFill>
              <a:latin typeface="DM Sans"/>
              <a:ea typeface="DM Sans"/>
              <a:cs typeface="DM Sans"/>
              <a:sym typeface="DM Sans"/>
            </a:endParaRPr>
          </a:p>
          <a:p>
            <a:pPr algn="just">
              <a:lnSpc>
                <a:spcPts val="5110"/>
              </a:lnSpc>
              <a:spcBef>
                <a:spcPct val="0"/>
              </a:spcBef>
            </a:pPr>
            <a:endParaRPr lang="en-US" sz="3702" spc="303">
              <a:solidFill>
                <a:srgbClr val="FFFFFF"/>
              </a:solidFill>
              <a:latin typeface="DM Sans"/>
              <a:ea typeface="DM Sans"/>
              <a:cs typeface="DM Sans"/>
              <a:sym typeface="DM Sans"/>
            </a:endParaRPr>
          </a:p>
          <a:p>
            <a:pPr algn="just">
              <a:lnSpc>
                <a:spcPts val="5110"/>
              </a:lnSpc>
              <a:spcBef>
                <a:spcPct val="0"/>
              </a:spcBef>
            </a:pPr>
            <a:r>
              <a:rPr lang="en-US" sz="3702" spc="303">
                <a:solidFill>
                  <a:srgbClr val="FFFFFF"/>
                </a:solidFill>
                <a:latin typeface="DM Sans"/>
                <a:ea typeface="DM Sans"/>
                <a:cs typeface="DM Sans"/>
                <a:sym typeface="DM Sans"/>
              </a:rPr>
              <a:t> Trong đó:</a:t>
            </a:r>
          </a:p>
          <a:p>
            <a:pPr algn="just">
              <a:lnSpc>
                <a:spcPts val="5110"/>
              </a:lnSpc>
              <a:spcBef>
                <a:spcPct val="0"/>
              </a:spcBef>
            </a:pPr>
            <a:r>
              <a:rPr lang="en-US" sz="3702" spc="303">
                <a:solidFill>
                  <a:srgbClr val="FFFFFF"/>
                </a:solidFill>
                <a:latin typeface="DM Sans"/>
                <a:ea typeface="DM Sans"/>
                <a:cs typeface="DM Sans"/>
                <a:sym typeface="DM Sans"/>
              </a:rPr>
              <a:t> Q: là nhiệt lượng khối chất lỏng nhận vào (J)</a:t>
            </a:r>
          </a:p>
          <a:p>
            <a:pPr algn="just">
              <a:lnSpc>
                <a:spcPts val="5110"/>
              </a:lnSpc>
              <a:spcBef>
                <a:spcPct val="0"/>
              </a:spcBef>
            </a:pPr>
            <a:r>
              <a:rPr lang="en-US" sz="3702" spc="303">
                <a:solidFill>
                  <a:srgbClr val="FFFFFF"/>
                </a:solidFill>
                <a:latin typeface="DM Sans"/>
                <a:ea typeface="DM Sans"/>
                <a:cs typeface="DM Sans"/>
                <a:sym typeface="DM Sans"/>
              </a:rPr>
              <a:t> m: là khối lượng của khối chất lỏng (kg)</a:t>
            </a:r>
          </a:p>
          <a:p>
            <a:pPr algn="just">
              <a:lnSpc>
                <a:spcPts val="5110"/>
              </a:lnSpc>
              <a:spcBef>
                <a:spcPct val="0"/>
              </a:spcBef>
            </a:pPr>
            <a:r>
              <a:rPr lang="en-US" sz="3702" spc="303">
                <a:solidFill>
                  <a:srgbClr val="FFFFFF"/>
                </a:solidFill>
                <a:latin typeface="DM Sans"/>
                <a:ea typeface="DM Sans"/>
                <a:cs typeface="DM Sans"/>
                <a:sym typeface="DM Sans"/>
              </a:rPr>
              <a:t> L: là nhiệt hóa hơi riêng (phụ thuộc vào bản chất của chát lỏng) (J/kg).</a:t>
            </a:r>
          </a:p>
        </p:txBody>
      </p:sp>
      <p:sp>
        <p:nvSpPr>
          <p:cNvPr id="6" name="Freeform 6"/>
          <p:cNvSpPr/>
          <p:nvPr/>
        </p:nvSpPr>
        <p:spPr>
          <a:xfrm>
            <a:off x="7868130" y="3870780"/>
            <a:ext cx="2916961" cy="1814998"/>
          </a:xfrm>
          <a:custGeom>
            <a:avLst/>
            <a:gdLst/>
            <a:ahLst/>
            <a:cxnLst/>
            <a:rect l="l" t="t" r="r" b="b"/>
            <a:pathLst>
              <a:path w="2916961" h="1814998">
                <a:moveTo>
                  <a:pt x="0" y="0"/>
                </a:moveTo>
                <a:lnTo>
                  <a:pt x="2916961" y="0"/>
                </a:lnTo>
                <a:lnTo>
                  <a:pt x="2916961" y="1814998"/>
                </a:lnTo>
                <a:lnTo>
                  <a:pt x="0" y="1814998"/>
                </a:lnTo>
                <a:lnTo>
                  <a:pt x="0" y="0"/>
                </a:lnTo>
                <a:close/>
              </a:path>
            </a:pathLst>
          </a:custGeom>
          <a:blipFill>
            <a:blip r:embed="rId5"/>
            <a:stretch>
              <a:fillRect/>
            </a:stretch>
          </a:blipFill>
        </p:spPr>
      </p:sp>
      <p:sp>
        <p:nvSpPr>
          <p:cNvPr id="8" name="TextBox 8"/>
          <p:cNvSpPr txBox="1"/>
          <p:nvPr/>
        </p:nvSpPr>
        <p:spPr>
          <a:xfrm>
            <a:off x="3150396" y="398976"/>
            <a:ext cx="5717580" cy="629724"/>
          </a:xfrm>
          <a:prstGeom prst="rect">
            <a:avLst/>
          </a:prstGeom>
        </p:spPr>
        <p:txBody>
          <a:bodyPr lIns="0" tIns="0" rIns="0" bIns="0" rtlCol="0" anchor="t">
            <a:spAutoFit/>
          </a:bodyPr>
          <a:lstStyle/>
          <a:p>
            <a:pPr algn="ctr">
              <a:lnSpc>
                <a:spcPts val="5110"/>
              </a:lnSpc>
              <a:spcBef>
                <a:spcPct val="0"/>
              </a:spcBef>
            </a:pPr>
            <a:r>
              <a:rPr lang="en-US" sz="3702" b="1" i="1" spc="303">
                <a:solidFill>
                  <a:srgbClr val="34F953"/>
                </a:solidFill>
                <a:latin typeface="DM Sans Bold Italics"/>
                <a:ea typeface="DM Sans Bold Italics"/>
                <a:cs typeface="DM Sans Bold Italics"/>
                <a:sym typeface="DM Sans Bold Italics"/>
              </a:rPr>
              <a:t>c) Nhiệt hóa hơi riêng</a:t>
            </a:r>
          </a:p>
        </p:txBody>
      </p:sp>
    </p:spTree>
    <p:extLst>
      <p:ext uri="{BB962C8B-B14F-4D97-AF65-F5344CB8AC3E}">
        <p14:creationId xmlns:p14="http://schemas.microsoft.com/office/powerpoint/2010/main" val="87017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Effect transition="in" filter="fade">
                                      <p:cBhvr>
                                        <p:cTn id="25" dur="500"/>
                                        <p:tgtEl>
                                          <p:spTgt spid="5">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fade">
                                      <p:cBhvr>
                                        <p:cTn id="2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graphicFrame>
        <p:nvGraphicFramePr>
          <p:cNvPr id="5" name="Table 5"/>
          <p:cNvGraphicFramePr>
            <a:graphicFrameLocks noGrp="1"/>
          </p:cNvGraphicFramePr>
          <p:nvPr>
            <p:extLst>
              <p:ext uri="{D42A27DB-BD31-4B8C-83A1-F6EECF244321}">
                <p14:modId xmlns:p14="http://schemas.microsoft.com/office/powerpoint/2010/main" val="1719640720"/>
              </p:ext>
            </p:extLst>
          </p:nvPr>
        </p:nvGraphicFramePr>
        <p:xfrm>
          <a:off x="1945570" y="800100"/>
          <a:ext cx="14396860" cy="9242112"/>
        </p:xfrm>
        <a:graphic>
          <a:graphicData uri="http://schemas.openxmlformats.org/drawingml/2006/table">
            <a:tbl>
              <a:tblPr/>
              <a:tblGrid>
                <a:gridCol w="7942450">
                  <a:extLst>
                    <a:ext uri="{9D8B030D-6E8A-4147-A177-3AD203B41FA5}">
                      <a16:colId xmlns:a16="http://schemas.microsoft.com/office/drawing/2014/main" val="20000"/>
                    </a:ext>
                  </a:extLst>
                </a:gridCol>
                <a:gridCol w="6454410">
                  <a:extLst>
                    <a:ext uri="{9D8B030D-6E8A-4147-A177-3AD203B41FA5}">
                      <a16:colId xmlns:a16="http://schemas.microsoft.com/office/drawing/2014/main" val="20001"/>
                    </a:ext>
                  </a:extLst>
                </a:gridCol>
              </a:tblGrid>
              <a:tr h="0">
                <a:tc>
                  <a:txBody>
                    <a:bodyPr/>
                    <a:lstStyle/>
                    <a:p>
                      <a:pPr algn="l">
                        <a:lnSpc>
                          <a:spcPts val="4200"/>
                        </a:lnSpc>
                        <a:defRPr/>
                      </a:pPr>
                      <a:endParaRPr lang="en-US" sz="1100"/>
                    </a:p>
                    <a:p>
                      <a:pPr algn="l">
                        <a:lnSpc>
                          <a:spcPts val="4200"/>
                        </a:lnSpc>
                      </a:pPr>
                      <a:r>
                        <a:rPr lang="en-US" sz="3000">
                          <a:solidFill>
                            <a:srgbClr val="FFC000"/>
                          </a:solidFill>
                          <a:latin typeface="DM Sans"/>
                          <a:ea typeface="DM Sans"/>
                          <a:cs typeface="DM Sans"/>
                          <a:sym typeface="DM Sans"/>
                        </a:rPr>
                        <a:t>  </a:t>
                      </a:r>
                      <a:r>
                        <a:rPr lang="en-US" sz="3000" b="1">
                          <a:solidFill>
                            <a:srgbClr val="FFFF00"/>
                          </a:solidFill>
                          <a:latin typeface="DM Sans"/>
                          <a:ea typeface="DM Sans"/>
                          <a:cs typeface="DM Sans"/>
                          <a:sym typeface="DM Sans"/>
                        </a:rPr>
                        <a:t>Sự bay hơi</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4200"/>
                        </a:lnSpc>
                        <a:defRPr/>
                      </a:pPr>
                      <a:endParaRPr lang="en-US" sz="1100"/>
                    </a:p>
                    <a:p>
                      <a:pPr algn="l">
                        <a:lnSpc>
                          <a:spcPts val="4200"/>
                        </a:lnSpc>
                      </a:pPr>
                      <a:r>
                        <a:rPr lang="en-US" sz="3000" b="1">
                          <a:solidFill>
                            <a:srgbClr val="FFFF00"/>
                          </a:solidFill>
                          <a:latin typeface="DM Sans"/>
                          <a:ea typeface="DM Sans"/>
                          <a:cs typeface="DM Sans"/>
                          <a:sym typeface="DM Sans"/>
                        </a:rPr>
                        <a:t>  Sự sôi</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1629727">
                <a:tc>
                  <a:txBody>
                    <a:bodyPr/>
                    <a:lstStyle/>
                    <a:p>
                      <a:pPr algn="l">
                        <a:lnSpc>
                          <a:spcPts val="4200"/>
                        </a:lnSpc>
                      </a:pPr>
                      <a:r>
                        <a:rPr lang="en-US" sz="3000">
                          <a:solidFill>
                            <a:srgbClr val="FFFFFF"/>
                          </a:solidFill>
                          <a:latin typeface="DM Sans"/>
                          <a:ea typeface="DM Sans"/>
                          <a:cs typeface="DM Sans"/>
                          <a:sym typeface="DM Sans"/>
                        </a:rPr>
                        <a:t>  Diễn ra trên bề mặt chất lỏng</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4200"/>
                        </a:lnSpc>
                      </a:pPr>
                      <a:r>
                        <a:rPr lang="en-US" sz="3000">
                          <a:solidFill>
                            <a:srgbClr val="FFFFFF"/>
                          </a:solidFill>
                          <a:latin typeface="DM Sans"/>
                          <a:ea typeface="DM Sans"/>
                          <a:cs typeface="DM Sans"/>
                          <a:sym typeface="DM Sans"/>
                        </a:rPr>
                        <a:t>  Diễn ra trong lòng và trên bề mặt chất  lỏng</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1553527">
                <a:tc>
                  <a:txBody>
                    <a:bodyPr/>
                    <a:lstStyle/>
                    <a:p>
                      <a:pPr algn="l">
                        <a:lnSpc>
                          <a:spcPts val="4200"/>
                        </a:lnSpc>
                        <a:defRPr/>
                      </a:pPr>
                      <a:endParaRPr lang="en-US" sz="1100"/>
                    </a:p>
                    <a:p>
                      <a:pPr algn="l">
                        <a:lnSpc>
                          <a:spcPts val="4200"/>
                        </a:lnSpc>
                      </a:pPr>
                      <a:r>
                        <a:rPr lang="en-US" sz="3000">
                          <a:solidFill>
                            <a:srgbClr val="FFFFFF"/>
                          </a:solidFill>
                          <a:latin typeface="DM Sans"/>
                          <a:ea typeface="DM Sans"/>
                          <a:cs typeface="DM Sans"/>
                          <a:sym typeface="DM Sans"/>
                        </a:rPr>
                        <a:t>  Xảy ra ở bất kỳ nhiệt độ nào</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4200"/>
                        </a:lnSpc>
                        <a:defRPr/>
                      </a:pPr>
                      <a:endParaRPr lang="en-US" sz="1100"/>
                    </a:p>
                    <a:p>
                      <a:pPr algn="l">
                        <a:lnSpc>
                          <a:spcPts val="4200"/>
                        </a:lnSpc>
                      </a:pPr>
                      <a:r>
                        <a:rPr lang="en-US" sz="3000">
                          <a:solidFill>
                            <a:srgbClr val="FFFFFF"/>
                          </a:solidFill>
                          <a:latin typeface="DM Sans"/>
                          <a:ea typeface="DM Sans"/>
                          <a:cs typeface="DM Sans"/>
                          <a:sym typeface="DM Sans"/>
                        </a:rPr>
                        <a:t>  Xảy ra ở một nhiệt độ sôi xác định</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1688781">
                <a:tc>
                  <a:txBody>
                    <a:bodyPr/>
                    <a:lstStyle/>
                    <a:p>
                      <a:pPr algn="l">
                        <a:lnSpc>
                          <a:spcPts val="4200"/>
                        </a:lnSpc>
                        <a:defRPr/>
                      </a:pPr>
                      <a:endParaRPr lang="en-US" sz="1100"/>
                    </a:p>
                    <a:p>
                      <a:pPr algn="l">
                        <a:lnSpc>
                          <a:spcPts val="4200"/>
                        </a:lnSpc>
                      </a:pPr>
                      <a:r>
                        <a:rPr lang="en-US" sz="3000">
                          <a:solidFill>
                            <a:srgbClr val="FFFFFF"/>
                          </a:solidFill>
                          <a:latin typeface="DM Sans"/>
                          <a:ea typeface="DM Sans"/>
                          <a:cs typeface="DM Sans"/>
                          <a:sym typeface="DM Sans"/>
                        </a:rPr>
                        <a:t>  Phụ thuộc vào nhiệt độ, diện tích mặt</a:t>
                      </a:r>
                    </a:p>
                    <a:p>
                      <a:pPr algn="l">
                        <a:lnSpc>
                          <a:spcPts val="4200"/>
                        </a:lnSpc>
                      </a:pPr>
                      <a:r>
                        <a:rPr lang="en-US" sz="3000">
                          <a:solidFill>
                            <a:srgbClr val="FFFFFF"/>
                          </a:solidFill>
                          <a:latin typeface="DM Sans"/>
                          <a:ea typeface="DM Sans"/>
                          <a:cs typeface="DM Sans"/>
                          <a:sym typeface="DM Sans"/>
                        </a:rPr>
                        <a:t>  thoáng, tốc độ gió, độ ẩm không khí</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4200"/>
                        </a:lnSpc>
                        <a:defRPr/>
                      </a:pPr>
                      <a:endParaRPr lang="en-US" sz="1100"/>
                    </a:p>
                    <a:p>
                      <a:pPr algn="l">
                        <a:lnSpc>
                          <a:spcPts val="4200"/>
                        </a:lnSpc>
                      </a:pPr>
                      <a:r>
                        <a:rPr lang="en-US" sz="3000">
                          <a:solidFill>
                            <a:srgbClr val="FFFFFF"/>
                          </a:solidFill>
                          <a:latin typeface="DM Sans"/>
                          <a:ea typeface="DM Sans"/>
                          <a:cs typeface="DM Sans"/>
                          <a:sym typeface="DM Sans"/>
                        </a:rPr>
                        <a:t>  Nhiệt độ sôi phụ thuộc vào áp suất trên mặt thoáng và bản chất chất lỏng</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1757366">
                <a:tc>
                  <a:txBody>
                    <a:bodyPr/>
                    <a:lstStyle/>
                    <a:p>
                      <a:pPr algn="l">
                        <a:lnSpc>
                          <a:spcPts val="4200"/>
                        </a:lnSpc>
                        <a:defRPr/>
                      </a:pPr>
                      <a:endParaRPr lang="en-US" sz="1100"/>
                    </a:p>
                    <a:p>
                      <a:pPr algn="l">
                        <a:lnSpc>
                          <a:spcPts val="4200"/>
                        </a:lnSpc>
                      </a:pPr>
                      <a:r>
                        <a:rPr lang="en-US" sz="3000">
                          <a:solidFill>
                            <a:srgbClr val="FFFFFF"/>
                          </a:solidFill>
                          <a:latin typeface="DM Sans"/>
                          <a:ea typeface="DM Sans"/>
                          <a:cs typeface="DM Sans"/>
                          <a:sym typeface="DM Sans"/>
                        </a:rPr>
                        <a:t>  Nhiệt độ chất lỏng giảm</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lnSpc>
                          <a:spcPts val="4200"/>
                        </a:lnSpc>
                        <a:defRPr/>
                      </a:pPr>
                      <a:endParaRPr lang="en-US" sz="1100"/>
                    </a:p>
                    <a:p>
                      <a:pPr algn="l">
                        <a:lnSpc>
                          <a:spcPts val="4200"/>
                        </a:lnSpc>
                      </a:pPr>
                      <a:r>
                        <a:rPr lang="en-US" sz="3000">
                          <a:solidFill>
                            <a:srgbClr val="FFFFFF"/>
                          </a:solidFill>
                          <a:latin typeface="DM Sans"/>
                          <a:ea typeface="DM Sans"/>
                          <a:cs typeface="DM Sans"/>
                          <a:sym typeface="DM Sans"/>
                        </a:rPr>
                        <a:t>  Nhiệt độ chất lỏng không đổi</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5" name="Freeform 5"/>
          <p:cNvSpPr/>
          <p:nvPr/>
        </p:nvSpPr>
        <p:spPr>
          <a:xfrm>
            <a:off x="2057400" y="1028700"/>
            <a:ext cx="14630400" cy="8229600"/>
          </a:xfrm>
          <a:custGeom>
            <a:avLst/>
            <a:gdLst/>
            <a:ahLst/>
            <a:cxnLst/>
            <a:rect l="l" t="t" r="r" b="b"/>
            <a:pathLst>
              <a:path w="14630400" h="8229600">
                <a:moveTo>
                  <a:pt x="0" y="0"/>
                </a:moveTo>
                <a:lnTo>
                  <a:pt x="14630400" y="0"/>
                </a:lnTo>
                <a:lnTo>
                  <a:pt x="14630400" y="8229600"/>
                </a:lnTo>
                <a:lnTo>
                  <a:pt x="0" y="8229600"/>
                </a:lnTo>
                <a:lnTo>
                  <a:pt x="0" y="0"/>
                </a:lnTo>
                <a:close/>
              </a:path>
            </a:pathLst>
          </a:custGeom>
          <a:blipFill>
            <a:blip r:embed="rId5"/>
            <a:stretch>
              <a:fillRect/>
            </a:stretch>
          </a:blipFill>
        </p:spPr>
      </p:sp>
      <p:sp>
        <p:nvSpPr>
          <p:cNvPr id="6" name="TextBox 6"/>
          <p:cNvSpPr txBox="1"/>
          <p:nvPr/>
        </p:nvSpPr>
        <p:spPr>
          <a:xfrm>
            <a:off x="1028700" y="2565006"/>
            <a:ext cx="16230600" cy="3827383"/>
          </a:xfrm>
          <a:prstGeom prst="rect">
            <a:avLst/>
          </a:prstGeom>
        </p:spPr>
        <p:txBody>
          <a:bodyPr lIns="0" tIns="0" rIns="0" bIns="0" rtlCol="0" anchor="t">
            <a:spAutoFit/>
          </a:bodyPr>
          <a:lstStyle/>
          <a:p>
            <a:pPr algn="ctr">
              <a:lnSpc>
                <a:spcPts val="30346"/>
              </a:lnSpc>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sp>
        <p:nvSpPr>
          <p:cNvPr id="6" name="TextBox 6"/>
          <p:cNvSpPr txBox="1"/>
          <p:nvPr/>
        </p:nvSpPr>
        <p:spPr>
          <a:xfrm>
            <a:off x="1028700" y="2565006"/>
            <a:ext cx="16230600" cy="3827383"/>
          </a:xfrm>
          <a:prstGeom prst="rect">
            <a:avLst/>
          </a:prstGeom>
        </p:spPr>
        <p:txBody>
          <a:bodyPr lIns="0" tIns="0" rIns="0" bIns="0" rtlCol="0" anchor="t">
            <a:spAutoFit/>
          </a:bodyPr>
          <a:lstStyle/>
          <a:p>
            <a:pPr algn="ctr">
              <a:lnSpc>
                <a:spcPts val="30346"/>
              </a:lnSpc>
            </a:pPr>
            <a:endParaRPr/>
          </a:p>
        </p:txBody>
      </p:sp>
      <p:pic>
        <p:nvPicPr>
          <p:cNvPr id="7170" name="Picture 2" descr="Liệu nước sôi có thể đun sôi nước? – Physics is Magic">
            <a:extLst>
              <a:ext uri="{FF2B5EF4-FFF2-40B4-BE49-F238E27FC236}">
                <a16:creationId xmlns:a16="http://schemas.microsoft.com/office/drawing/2014/main" id="{8CCBF373-0856-4A40-9EC4-82BADCCC11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08" t="18478" r="1208" b="831"/>
          <a:stretch/>
        </p:blipFill>
        <p:spPr bwMode="auto">
          <a:xfrm>
            <a:off x="3352800" y="1485900"/>
            <a:ext cx="12620188" cy="6988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090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pic>
        <p:nvPicPr>
          <p:cNvPr id="6146" name="Picture 2" descr="Nêu tên các quá trình chuyển thể qua lại giữa các thể (rắn, lỏng, khí) của  vật chất mà em đã học?">
            <a:extLst>
              <a:ext uri="{FF2B5EF4-FFF2-40B4-BE49-F238E27FC236}">
                <a16:creationId xmlns:a16="http://schemas.microsoft.com/office/drawing/2014/main" id="{3B536230-9313-448A-BAA5-AB5F122F17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342900"/>
            <a:ext cx="9374886" cy="91642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pic>
        <p:nvPicPr>
          <p:cNvPr id="2050" name="Picture 2" descr="Phủ PVD là gì? Giới thiệu về công nghệ lắng đọng vật lý">
            <a:extLst>
              <a:ext uri="{FF2B5EF4-FFF2-40B4-BE49-F238E27FC236}">
                <a16:creationId xmlns:a16="http://schemas.microsoft.com/office/drawing/2014/main" id="{449A8956-0A38-4945-A159-74CB26A2FD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2488" y="0"/>
            <a:ext cx="14043025" cy="1028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pic>
        <p:nvPicPr>
          <p:cNvPr id="5122" name="Picture 2" descr="Tổng quan về lớp phủ PVD">
            <a:extLst>
              <a:ext uri="{FF2B5EF4-FFF2-40B4-BE49-F238E27FC236}">
                <a16:creationId xmlns:a16="http://schemas.microsoft.com/office/drawing/2014/main" id="{C8180FF9-667A-4AF3-AE98-A9FE03635E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0"/>
            <a:ext cx="13716000" cy="1028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pic>
        <p:nvPicPr>
          <p:cNvPr id="3074" name="Picture 2" descr="So sánh lớp phủ PVD và CVD đối với dụng cụ cắt gọt kim loại">
            <a:extLst>
              <a:ext uri="{FF2B5EF4-FFF2-40B4-BE49-F238E27FC236}">
                <a16:creationId xmlns:a16="http://schemas.microsoft.com/office/drawing/2014/main" id="{63E62180-1A38-4FB1-9D4C-8CD0B73BAD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421" r="7894" b="10000"/>
          <a:stretch/>
        </p:blipFill>
        <p:spPr bwMode="auto">
          <a:xfrm>
            <a:off x="3505200" y="1272619"/>
            <a:ext cx="11125200" cy="77417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4577C"/>
        </a:solidFill>
        <a:effectLst/>
      </p:bgPr>
    </p:bg>
    <p:spTree>
      <p:nvGrpSpPr>
        <p:cNvPr id="1" name=""/>
        <p:cNvGrpSpPr/>
        <p:nvPr/>
      </p:nvGrpSpPr>
      <p:grpSpPr>
        <a:xfrm>
          <a:off x="0" y="0"/>
          <a:ext cx="0" cy="0"/>
          <a:chOff x="0" y="0"/>
          <a:chExt cx="0" cy="0"/>
        </a:xfrm>
      </p:grpSpPr>
      <p:sp>
        <p:nvSpPr>
          <p:cNvPr id="2" name="Freeform 2"/>
          <p:cNvSpPr/>
          <p:nvPr/>
        </p:nvSpPr>
        <p:spPr>
          <a:xfrm rot="-7648029">
            <a:off x="14465523" y="8431707"/>
            <a:ext cx="7061148" cy="5751626"/>
          </a:xfrm>
          <a:custGeom>
            <a:avLst/>
            <a:gdLst/>
            <a:ahLst/>
            <a:cxnLst/>
            <a:rect l="l" t="t" r="r" b="b"/>
            <a:pathLst>
              <a:path w="7061148" h="5751626">
                <a:moveTo>
                  <a:pt x="0" y="0"/>
                </a:moveTo>
                <a:lnTo>
                  <a:pt x="7061148" y="0"/>
                </a:lnTo>
                <a:lnTo>
                  <a:pt x="7061148" y="5751626"/>
                </a:lnTo>
                <a:lnTo>
                  <a:pt x="0" y="57516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13884" y="-1935335"/>
            <a:ext cx="7987150" cy="6505897"/>
          </a:xfrm>
          <a:custGeom>
            <a:avLst/>
            <a:gdLst/>
            <a:ahLst/>
            <a:cxnLst/>
            <a:rect l="l" t="t" r="r" b="b"/>
            <a:pathLst>
              <a:path w="7987150" h="6505897">
                <a:moveTo>
                  <a:pt x="0" y="0"/>
                </a:moveTo>
                <a:lnTo>
                  <a:pt x="7987150" y="0"/>
                </a:lnTo>
                <a:lnTo>
                  <a:pt x="7987150" y="6505897"/>
                </a:lnTo>
                <a:lnTo>
                  <a:pt x="0" y="65058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4454076" y="-3121190"/>
            <a:ext cx="7084041" cy="6048000"/>
          </a:xfrm>
          <a:custGeom>
            <a:avLst/>
            <a:gdLst/>
            <a:ahLst/>
            <a:cxnLst/>
            <a:rect l="l" t="t" r="r" b="b"/>
            <a:pathLst>
              <a:path w="7084041" h="6048000">
                <a:moveTo>
                  <a:pt x="0" y="0"/>
                </a:moveTo>
                <a:lnTo>
                  <a:pt x="7084041" y="0"/>
                </a:lnTo>
                <a:lnTo>
                  <a:pt x="7084041" y="6048000"/>
                </a:lnTo>
                <a:lnTo>
                  <a:pt x="0" y="6048000"/>
                </a:lnTo>
                <a:lnTo>
                  <a:pt x="0" y="0"/>
                </a:lnTo>
                <a:close/>
              </a:path>
            </a:pathLst>
          </a:custGeom>
          <a:blipFill>
            <a:blip r:embed="rId4"/>
            <a:stretch>
              <a:fillRect/>
            </a:stretch>
          </a:blipFill>
        </p:spPr>
      </p:sp>
      <p:pic>
        <p:nvPicPr>
          <p:cNvPr id="4098" name="Picture 2" descr="Sự Khác Biệt Giữa lớp phủ PVD và CVD trên bề mặt dụng cụ cắt gọt cơ khí |  hutscom.vn">
            <a:extLst>
              <a:ext uri="{FF2B5EF4-FFF2-40B4-BE49-F238E27FC236}">
                <a16:creationId xmlns:a16="http://schemas.microsoft.com/office/drawing/2014/main" id="{1500BB56-2086-4A04-8D88-4144DF63F4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5100" y="1104900"/>
            <a:ext cx="12877800" cy="858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1162</TotalTime>
  <Words>1714</Words>
  <Application>Microsoft Office PowerPoint</Application>
  <PresentationFormat>Custom</PresentationFormat>
  <Paragraphs>199</Paragraphs>
  <Slides>39</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9" baseType="lpstr">
      <vt:lpstr>Cambria Math</vt:lpstr>
      <vt:lpstr>Arial</vt:lpstr>
      <vt:lpstr>Calibri</vt:lpstr>
      <vt:lpstr>DM Sans Bold Italics</vt:lpstr>
      <vt:lpstr>Roboto</vt:lpstr>
      <vt:lpstr>Roboto Bold</vt:lpstr>
      <vt:lpstr>DM Sans</vt:lpstr>
      <vt:lpstr>DM Sans Bold</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Bài 1: DAO ĐỘNG ĐIỀU HÒA_K11 KNTT</dc:title>
  <cp:lastModifiedBy>Windows 11</cp:lastModifiedBy>
  <cp:revision>9</cp:revision>
  <dcterms:created xsi:type="dcterms:W3CDTF">2006-08-16T00:00:00Z</dcterms:created>
  <dcterms:modified xsi:type="dcterms:W3CDTF">2025-09-09T01:16:58Z</dcterms:modified>
  <dc:identifier>DAGQLuzKQHQ</dc:identifier>
</cp:coreProperties>
</file>